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0" r:id="rId1"/>
    <p:sldMasterId id="2147484310" r:id="rId2"/>
    <p:sldMasterId id="2147484346" r:id="rId3"/>
    <p:sldMasterId id="2147484358" r:id="rId4"/>
    <p:sldMasterId id="2147484370" r:id="rId5"/>
  </p:sldMasterIdLst>
  <p:notesMasterIdLst>
    <p:notesMasterId r:id="rId29"/>
  </p:notesMasterIdLst>
  <p:handoutMasterIdLst>
    <p:handoutMasterId r:id="rId30"/>
  </p:handoutMasterIdLst>
  <p:sldIdLst>
    <p:sldId id="438" r:id="rId6"/>
    <p:sldId id="487" r:id="rId7"/>
    <p:sldId id="509" r:id="rId8"/>
    <p:sldId id="493" r:id="rId9"/>
    <p:sldId id="501" r:id="rId10"/>
    <p:sldId id="462" r:id="rId11"/>
    <p:sldId id="464" r:id="rId12"/>
    <p:sldId id="465" r:id="rId13"/>
    <p:sldId id="467" r:id="rId14"/>
    <p:sldId id="469" r:id="rId15"/>
    <p:sldId id="470" r:id="rId16"/>
    <p:sldId id="506" r:id="rId17"/>
    <p:sldId id="510" r:id="rId18"/>
    <p:sldId id="413" r:id="rId19"/>
    <p:sldId id="516" r:id="rId20"/>
    <p:sldId id="418" r:id="rId21"/>
    <p:sldId id="519" r:id="rId22"/>
    <p:sldId id="515" r:id="rId23"/>
    <p:sldId id="518" r:id="rId24"/>
    <p:sldId id="517" r:id="rId25"/>
    <p:sldId id="521" r:id="rId26"/>
    <p:sldId id="522" r:id="rId27"/>
    <p:sldId id="282" r:id="rId28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2EB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1" autoAdjust="0"/>
    <p:restoredTop sz="93300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82454C-FE70-4B92-902E-59FCE6210E5B}" type="doc">
      <dgm:prSet loTypeId="urn:microsoft.com/office/officeart/2005/8/layout/h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F60BE2-72E2-4F9F-ADBA-60F77B8DB8EB}">
      <dgm:prSet phldrT="[Text]"/>
      <dgm:spPr/>
      <dgm:t>
        <a:bodyPr/>
        <a:lstStyle/>
        <a:p>
          <a:r>
            <a:rPr lang="en-US" dirty="0" smtClean="0"/>
            <a:t>Cook Cum Helper Training At IHM </a:t>
          </a:r>
          <a:r>
            <a:rPr lang="en-US" dirty="0" err="1" smtClean="0"/>
            <a:t>Dehradun</a:t>
          </a:r>
          <a:endParaRPr lang="en-US" dirty="0"/>
        </a:p>
      </dgm:t>
    </dgm:pt>
    <dgm:pt modelId="{59183758-F4A3-4688-A8C6-759DD6016B93}" type="parTrans" cxnId="{A0A985CA-9FBA-47F9-B1CF-B0CC5BC40C9A}">
      <dgm:prSet/>
      <dgm:spPr/>
      <dgm:t>
        <a:bodyPr/>
        <a:lstStyle/>
        <a:p>
          <a:endParaRPr lang="en-US"/>
        </a:p>
      </dgm:t>
    </dgm:pt>
    <dgm:pt modelId="{E30F90D2-4985-40A0-8962-CBAF7AB6905A}" type="sibTrans" cxnId="{A0A985CA-9FBA-47F9-B1CF-B0CC5BC40C9A}">
      <dgm:prSet/>
      <dgm:spPr/>
      <dgm:t>
        <a:bodyPr/>
        <a:lstStyle/>
        <a:p>
          <a:endParaRPr lang="en-US"/>
        </a:p>
      </dgm:t>
    </dgm:pt>
    <dgm:pt modelId="{1178444B-09FD-4ABD-AFFA-1C4BB6C5E7E0}">
      <dgm:prSet phldrT="[Text]"/>
      <dgm:spPr/>
      <dgm:t>
        <a:bodyPr/>
        <a:lstStyle/>
        <a:p>
          <a:endParaRPr lang="en-US" dirty="0"/>
        </a:p>
      </dgm:t>
    </dgm:pt>
    <dgm:pt modelId="{C72C6FB2-97A5-421A-9623-9F5341056A36}" type="parTrans" cxnId="{0D30AD06-A702-4D0B-B17A-3F4329A8F62A}">
      <dgm:prSet/>
      <dgm:spPr/>
      <dgm:t>
        <a:bodyPr/>
        <a:lstStyle/>
        <a:p>
          <a:endParaRPr lang="en-US"/>
        </a:p>
      </dgm:t>
    </dgm:pt>
    <dgm:pt modelId="{E6898935-72D0-4EAC-A1A5-18766F3AAFE5}" type="sibTrans" cxnId="{0D30AD06-A702-4D0B-B17A-3F4329A8F62A}">
      <dgm:prSet/>
      <dgm:spPr/>
      <dgm:t>
        <a:bodyPr/>
        <a:lstStyle/>
        <a:p>
          <a:endParaRPr lang="en-US"/>
        </a:p>
      </dgm:t>
    </dgm:pt>
    <dgm:pt modelId="{5184AC04-8FEA-4DDA-830C-C9033C03AC87}">
      <dgm:prSet phldrT="[Text]"/>
      <dgm:spPr/>
      <dgm:t>
        <a:bodyPr/>
        <a:lstStyle/>
        <a:p>
          <a:r>
            <a:rPr lang="en-US" dirty="0" smtClean="0"/>
            <a:t>Cook Cum Helper Training by SCERT</a:t>
          </a:r>
          <a:endParaRPr lang="en-US" dirty="0"/>
        </a:p>
      </dgm:t>
    </dgm:pt>
    <dgm:pt modelId="{BF1B20F2-A589-47AC-97FF-74628CDCA919}" type="parTrans" cxnId="{8646B726-E503-41FE-9A5E-04C2B52209F9}">
      <dgm:prSet/>
      <dgm:spPr/>
      <dgm:t>
        <a:bodyPr/>
        <a:lstStyle/>
        <a:p>
          <a:endParaRPr lang="en-US"/>
        </a:p>
      </dgm:t>
    </dgm:pt>
    <dgm:pt modelId="{79FA47AE-E0A4-4A81-95AC-A87F7DD8991A}" type="sibTrans" cxnId="{8646B726-E503-41FE-9A5E-04C2B52209F9}">
      <dgm:prSet/>
      <dgm:spPr/>
      <dgm:t>
        <a:bodyPr/>
        <a:lstStyle/>
        <a:p>
          <a:endParaRPr lang="en-US"/>
        </a:p>
      </dgm:t>
    </dgm:pt>
    <dgm:pt modelId="{2CECFC67-6CC2-4142-9AFD-250F65B403B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2A1DEFF-E6B6-4F49-8128-6D7DFB528BFF}" type="parTrans" cxnId="{18AAC39E-70A3-4A9A-8303-FAB77F2AFADE}">
      <dgm:prSet/>
      <dgm:spPr/>
      <dgm:t>
        <a:bodyPr/>
        <a:lstStyle/>
        <a:p>
          <a:endParaRPr lang="en-US"/>
        </a:p>
      </dgm:t>
    </dgm:pt>
    <dgm:pt modelId="{2E6E3B74-9840-4651-967C-40C2C32F6234}" type="sibTrans" cxnId="{18AAC39E-70A3-4A9A-8303-FAB77F2AFADE}">
      <dgm:prSet/>
      <dgm:spPr/>
      <dgm:t>
        <a:bodyPr/>
        <a:lstStyle/>
        <a:p>
          <a:endParaRPr lang="en-US"/>
        </a:p>
      </dgm:t>
    </dgm:pt>
    <dgm:pt modelId="{5BF02946-1883-423A-86A3-7DF22060DA6B}">
      <dgm:prSet phldrT="[Text]"/>
      <dgm:spPr/>
      <dgm:t>
        <a:bodyPr/>
        <a:lstStyle/>
        <a:p>
          <a:r>
            <a:rPr lang="en-US" dirty="0" smtClean="0"/>
            <a:t>Meal Served By Cook Cum Helper at school</a:t>
          </a:r>
          <a:endParaRPr lang="en-US" dirty="0"/>
        </a:p>
      </dgm:t>
    </dgm:pt>
    <dgm:pt modelId="{8D99034B-4423-432D-9EFD-42D6049BD038}" type="parTrans" cxnId="{19EEE816-51F3-44A6-9D7F-F8B6C05FB4EB}">
      <dgm:prSet/>
      <dgm:spPr/>
      <dgm:t>
        <a:bodyPr/>
        <a:lstStyle/>
        <a:p>
          <a:endParaRPr lang="en-US"/>
        </a:p>
      </dgm:t>
    </dgm:pt>
    <dgm:pt modelId="{0C3F6949-1DC4-4AB7-9C1D-BBD3F3F5DB93}" type="sibTrans" cxnId="{19EEE816-51F3-44A6-9D7F-F8B6C05FB4EB}">
      <dgm:prSet/>
      <dgm:spPr/>
      <dgm:t>
        <a:bodyPr/>
        <a:lstStyle/>
        <a:p>
          <a:endParaRPr lang="en-US"/>
        </a:p>
      </dgm:t>
    </dgm:pt>
    <dgm:pt modelId="{377A5A0F-9325-40C0-8C6E-CC9E78695FF8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BF34766-7D7C-49B0-B061-2C57C75A6E59}" type="parTrans" cxnId="{B910A18A-3694-403C-8389-CC474AF1BDE1}">
      <dgm:prSet/>
      <dgm:spPr/>
      <dgm:t>
        <a:bodyPr/>
        <a:lstStyle/>
        <a:p>
          <a:endParaRPr lang="en-US"/>
        </a:p>
      </dgm:t>
    </dgm:pt>
    <dgm:pt modelId="{5982EC9B-C486-47EC-BFC6-6BBCE6FADA87}" type="sibTrans" cxnId="{B910A18A-3694-403C-8389-CC474AF1BDE1}">
      <dgm:prSet/>
      <dgm:spPr/>
      <dgm:t>
        <a:bodyPr/>
        <a:lstStyle/>
        <a:p>
          <a:endParaRPr lang="en-US"/>
        </a:p>
      </dgm:t>
    </dgm:pt>
    <dgm:pt modelId="{4B149DFA-79F0-4C19-862E-029C24005A83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94C355A-9A93-466E-94B4-9817C7303DC9}" type="parTrans" cxnId="{FB1F9026-785D-446A-A999-CFAF18F13A4E}">
      <dgm:prSet/>
      <dgm:spPr/>
      <dgm:t>
        <a:bodyPr/>
        <a:lstStyle/>
        <a:p>
          <a:endParaRPr lang="en-US"/>
        </a:p>
      </dgm:t>
    </dgm:pt>
    <dgm:pt modelId="{74E80513-D68C-4E3C-B1CB-08F51DE04163}" type="sibTrans" cxnId="{FB1F9026-785D-446A-A999-CFAF18F13A4E}">
      <dgm:prSet/>
      <dgm:spPr/>
      <dgm:t>
        <a:bodyPr/>
        <a:lstStyle/>
        <a:p>
          <a:endParaRPr lang="en-US"/>
        </a:p>
      </dgm:t>
    </dgm:pt>
    <dgm:pt modelId="{BDE3851A-1613-4E11-A51B-5D60ED6E9F3D}" type="pres">
      <dgm:prSet presAssocID="{3582454C-FE70-4B92-902E-59FCE6210E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9C8550-647A-4076-8DA6-622F4FA31024}" type="pres">
      <dgm:prSet presAssocID="{3582454C-FE70-4B92-902E-59FCE6210E5B}" presName="tSp" presStyleCnt="0"/>
      <dgm:spPr/>
    </dgm:pt>
    <dgm:pt modelId="{B185DF26-CA2C-4495-972A-FB3B5ABC70A3}" type="pres">
      <dgm:prSet presAssocID="{3582454C-FE70-4B92-902E-59FCE6210E5B}" presName="bSp" presStyleCnt="0"/>
      <dgm:spPr/>
    </dgm:pt>
    <dgm:pt modelId="{142CCA46-C09C-457E-B179-FC3800684BE8}" type="pres">
      <dgm:prSet presAssocID="{3582454C-FE70-4B92-902E-59FCE6210E5B}" presName="process" presStyleCnt="0"/>
      <dgm:spPr/>
    </dgm:pt>
    <dgm:pt modelId="{43F19CF0-6C0F-41E2-84BC-EE7BE85361A8}" type="pres">
      <dgm:prSet presAssocID="{9FF60BE2-72E2-4F9F-ADBA-60F77B8DB8EB}" presName="composite1" presStyleCnt="0"/>
      <dgm:spPr/>
    </dgm:pt>
    <dgm:pt modelId="{708921C0-2190-4026-BA13-5CD71B8B7FB9}" type="pres">
      <dgm:prSet presAssocID="{9FF60BE2-72E2-4F9F-ADBA-60F77B8DB8EB}" presName="dummyNode1" presStyleLbl="node1" presStyleIdx="0" presStyleCnt="3"/>
      <dgm:spPr/>
    </dgm:pt>
    <dgm:pt modelId="{401D1321-6D5A-4802-9D0A-19CA0239E417}" type="pres">
      <dgm:prSet presAssocID="{9FF60BE2-72E2-4F9F-ADBA-60F77B8DB8EB}" presName="childNode1" presStyleLbl="bgAcc1" presStyleIdx="0" presStyleCnt="3" custScaleX="116636" custScaleY="112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A4B44-E4DB-4443-9FBD-42707AA1F595}" type="pres">
      <dgm:prSet presAssocID="{9FF60BE2-72E2-4F9F-ADBA-60F77B8DB8E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AAB8D-06C5-4867-8391-AF043F6D3EBF}" type="pres">
      <dgm:prSet presAssocID="{9FF60BE2-72E2-4F9F-ADBA-60F77B8DB8EB}" presName="parentNode1" presStyleLbl="node1" presStyleIdx="0" presStyleCnt="3" custLinFactNeighborX="-1369" custLinFactNeighborY="3547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E1479-6351-459F-B8C5-514CC912837D}" type="pres">
      <dgm:prSet presAssocID="{9FF60BE2-72E2-4F9F-ADBA-60F77B8DB8EB}" presName="connSite1" presStyleCnt="0"/>
      <dgm:spPr/>
    </dgm:pt>
    <dgm:pt modelId="{987D17E4-0C92-48C7-B831-47D48E689764}" type="pres">
      <dgm:prSet presAssocID="{E30F90D2-4985-40A0-8962-CBAF7AB6905A}" presName="Name9" presStyleLbl="sibTrans2D1" presStyleIdx="0" presStyleCnt="2"/>
      <dgm:spPr/>
      <dgm:t>
        <a:bodyPr/>
        <a:lstStyle/>
        <a:p>
          <a:endParaRPr lang="en-US"/>
        </a:p>
      </dgm:t>
    </dgm:pt>
    <dgm:pt modelId="{67228839-4B7D-4C73-A3D1-E8ACD46E03AD}" type="pres">
      <dgm:prSet presAssocID="{5184AC04-8FEA-4DDA-830C-C9033C03AC87}" presName="composite2" presStyleCnt="0"/>
      <dgm:spPr/>
    </dgm:pt>
    <dgm:pt modelId="{B505E7F0-F136-401A-AE40-FFC0642AADCD}" type="pres">
      <dgm:prSet presAssocID="{5184AC04-8FEA-4DDA-830C-C9033C03AC87}" presName="dummyNode2" presStyleLbl="node1" presStyleIdx="0" presStyleCnt="3"/>
      <dgm:spPr/>
    </dgm:pt>
    <dgm:pt modelId="{96403697-61BB-4C1D-B148-03712D0A1AE8}" type="pres">
      <dgm:prSet presAssocID="{5184AC04-8FEA-4DDA-830C-C9033C03AC87}" presName="childNode2" presStyleLbl="bgAcc1" presStyleIdx="1" presStyleCnt="3" custScaleX="120290" custScaleY="118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15063-C736-4433-9134-28F58105F5E5}" type="pres">
      <dgm:prSet presAssocID="{5184AC04-8FEA-4DDA-830C-C9033C03AC8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A6F1F-94E0-4BC5-93D4-D7E6C6E138E1}" type="pres">
      <dgm:prSet presAssocID="{5184AC04-8FEA-4DDA-830C-C9033C03AC87}" presName="parentNode2" presStyleLbl="node1" presStyleIdx="1" presStyleCnt="3" custLinFactY="100000" custLinFactNeighborX="1257" custLinFactNeighborY="1683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909E2-29EF-4305-81AD-23AA4773EB25}" type="pres">
      <dgm:prSet presAssocID="{5184AC04-8FEA-4DDA-830C-C9033C03AC87}" presName="connSite2" presStyleCnt="0"/>
      <dgm:spPr/>
    </dgm:pt>
    <dgm:pt modelId="{182D9D31-96EC-45FF-B057-62D9989D1B20}" type="pres">
      <dgm:prSet presAssocID="{79FA47AE-E0A4-4A81-95AC-A87F7DD8991A}" presName="Name18" presStyleLbl="sibTrans2D1" presStyleIdx="1" presStyleCnt="2" custAng="2668461" custFlipVert="1" custFlipHor="1" custScaleX="50039" custScaleY="47492" custLinFactNeighborX="-10887" custLinFactNeighborY="23262"/>
      <dgm:spPr/>
      <dgm:t>
        <a:bodyPr/>
        <a:lstStyle/>
        <a:p>
          <a:endParaRPr lang="en-US"/>
        </a:p>
      </dgm:t>
    </dgm:pt>
    <dgm:pt modelId="{298249D7-6192-40A6-AC79-CD699ECECCE7}" type="pres">
      <dgm:prSet presAssocID="{5BF02946-1883-423A-86A3-7DF22060DA6B}" presName="composite1" presStyleCnt="0"/>
      <dgm:spPr/>
    </dgm:pt>
    <dgm:pt modelId="{1CB1060D-DC27-4825-8133-F3757E246060}" type="pres">
      <dgm:prSet presAssocID="{5BF02946-1883-423A-86A3-7DF22060DA6B}" presName="dummyNode1" presStyleLbl="node1" presStyleIdx="1" presStyleCnt="3"/>
      <dgm:spPr/>
    </dgm:pt>
    <dgm:pt modelId="{EAE501E0-3389-48ED-9487-D5645E494754}" type="pres">
      <dgm:prSet presAssocID="{5BF02946-1883-423A-86A3-7DF22060DA6B}" presName="childNode1" presStyleLbl="bgAcc1" presStyleIdx="2" presStyleCnt="3" custScaleX="118013" custScaleY="125123" custLinFactNeighborY="40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3EA3-7BC8-43D7-95C4-9A10D9428DCE}" type="pres">
      <dgm:prSet presAssocID="{5BF02946-1883-423A-86A3-7DF22060DA6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DA3B6-37F0-4595-9904-69F1169A039B}" type="pres">
      <dgm:prSet presAssocID="{5BF02946-1883-423A-86A3-7DF22060DA6B}" presName="parentNode1" presStyleLbl="node1" presStyleIdx="2" presStyleCnt="3" custLinFactNeighborX="115" custLinFactNeighborY="3547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5050D-BA1E-48EE-8A31-9B3940CC27F3}" type="pres">
      <dgm:prSet presAssocID="{5BF02946-1883-423A-86A3-7DF22060DA6B}" presName="connSite1" presStyleCnt="0"/>
      <dgm:spPr/>
    </dgm:pt>
  </dgm:ptLst>
  <dgm:cxnLst>
    <dgm:cxn modelId="{65B1DD9D-28D7-410D-838F-66D8E475F401}" type="presOf" srcId="{E30F90D2-4985-40A0-8962-CBAF7AB6905A}" destId="{987D17E4-0C92-48C7-B831-47D48E689764}" srcOrd="0" destOrd="0" presId="urn:microsoft.com/office/officeart/2005/8/layout/hProcess4"/>
    <dgm:cxn modelId="{31A43048-BB94-4A0B-B01C-CB3FB5AAC675}" type="presOf" srcId="{79FA47AE-E0A4-4A81-95AC-A87F7DD8991A}" destId="{182D9D31-96EC-45FF-B057-62D9989D1B20}" srcOrd="0" destOrd="0" presId="urn:microsoft.com/office/officeart/2005/8/layout/hProcess4"/>
    <dgm:cxn modelId="{6DA0E264-0AA5-4D57-B61D-6616F7DE86E1}" type="presOf" srcId="{2CECFC67-6CC2-4142-9AFD-250F65B403B0}" destId="{C2D15063-C736-4433-9134-28F58105F5E5}" srcOrd="1" destOrd="0" presId="urn:microsoft.com/office/officeart/2005/8/layout/hProcess4"/>
    <dgm:cxn modelId="{FB1F9026-785D-446A-A999-CFAF18F13A4E}" srcId="{9FF60BE2-72E2-4F9F-ADBA-60F77B8DB8EB}" destId="{4B149DFA-79F0-4C19-862E-029C24005A83}" srcOrd="0" destOrd="0" parTransId="{794C355A-9A93-466E-94B4-9817C7303DC9}" sibTransId="{74E80513-D68C-4E3C-B1CB-08F51DE04163}"/>
    <dgm:cxn modelId="{001EA2C1-FD19-470B-B60E-97FB3D81C3CC}" type="presOf" srcId="{5184AC04-8FEA-4DDA-830C-C9033C03AC87}" destId="{135A6F1F-94E0-4BC5-93D4-D7E6C6E138E1}" srcOrd="0" destOrd="0" presId="urn:microsoft.com/office/officeart/2005/8/layout/hProcess4"/>
    <dgm:cxn modelId="{18AAC39E-70A3-4A9A-8303-FAB77F2AFADE}" srcId="{5184AC04-8FEA-4DDA-830C-C9033C03AC87}" destId="{2CECFC67-6CC2-4142-9AFD-250F65B403B0}" srcOrd="0" destOrd="0" parTransId="{A2A1DEFF-E6B6-4F49-8128-6D7DFB528BFF}" sibTransId="{2E6E3B74-9840-4651-967C-40C2C32F6234}"/>
    <dgm:cxn modelId="{46379E88-BC5D-4AF0-8D9F-4625BE214CDF}" type="presOf" srcId="{9FF60BE2-72E2-4F9F-ADBA-60F77B8DB8EB}" destId="{74DAAB8D-06C5-4867-8391-AF043F6D3EBF}" srcOrd="0" destOrd="0" presId="urn:microsoft.com/office/officeart/2005/8/layout/hProcess4"/>
    <dgm:cxn modelId="{7378C3D5-08D0-4065-84F7-FD543ECB8B4E}" type="presOf" srcId="{4B149DFA-79F0-4C19-862E-029C24005A83}" destId="{401D1321-6D5A-4802-9D0A-19CA0239E417}" srcOrd="0" destOrd="0" presId="urn:microsoft.com/office/officeart/2005/8/layout/hProcess4"/>
    <dgm:cxn modelId="{DDF5FBA0-F424-43AD-A42B-48DB9DB656D9}" type="presOf" srcId="{4B149DFA-79F0-4C19-862E-029C24005A83}" destId="{57DA4B44-E4DB-4443-9FBD-42707AA1F595}" srcOrd="1" destOrd="0" presId="urn:microsoft.com/office/officeart/2005/8/layout/hProcess4"/>
    <dgm:cxn modelId="{14382BF3-3DA9-43BC-8DE0-7260CEFFD803}" type="presOf" srcId="{1178444B-09FD-4ABD-AFFA-1C4BB6C5E7E0}" destId="{401D1321-6D5A-4802-9D0A-19CA0239E417}" srcOrd="0" destOrd="1" presId="urn:microsoft.com/office/officeart/2005/8/layout/hProcess4"/>
    <dgm:cxn modelId="{A0A985CA-9FBA-47F9-B1CF-B0CC5BC40C9A}" srcId="{3582454C-FE70-4B92-902E-59FCE6210E5B}" destId="{9FF60BE2-72E2-4F9F-ADBA-60F77B8DB8EB}" srcOrd="0" destOrd="0" parTransId="{59183758-F4A3-4688-A8C6-759DD6016B93}" sibTransId="{E30F90D2-4985-40A0-8962-CBAF7AB6905A}"/>
    <dgm:cxn modelId="{B910A18A-3694-403C-8389-CC474AF1BDE1}" srcId="{5BF02946-1883-423A-86A3-7DF22060DA6B}" destId="{377A5A0F-9325-40C0-8C6E-CC9E78695FF8}" srcOrd="0" destOrd="0" parTransId="{ABF34766-7D7C-49B0-B061-2C57C75A6E59}" sibTransId="{5982EC9B-C486-47EC-BFC6-6BBCE6FADA87}"/>
    <dgm:cxn modelId="{19EEE816-51F3-44A6-9D7F-F8B6C05FB4EB}" srcId="{3582454C-FE70-4B92-902E-59FCE6210E5B}" destId="{5BF02946-1883-423A-86A3-7DF22060DA6B}" srcOrd="2" destOrd="0" parTransId="{8D99034B-4423-432D-9EFD-42D6049BD038}" sibTransId="{0C3F6949-1DC4-4AB7-9C1D-BBD3F3F5DB93}"/>
    <dgm:cxn modelId="{953B666A-CCC7-4905-ABAF-EF6C5949A7DA}" type="presOf" srcId="{1178444B-09FD-4ABD-AFFA-1C4BB6C5E7E0}" destId="{57DA4B44-E4DB-4443-9FBD-42707AA1F595}" srcOrd="1" destOrd="1" presId="urn:microsoft.com/office/officeart/2005/8/layout/hProcess4"/>
    <dgm:cxn modelId="{0D30AD06-A702-4D0B-B17A-3F4329A8F62A}" srcId="{9FF60BE2-72E2-4F9F-ADBA-60F77B8DB8EB}" destId="{1178444B-09FD-4ABD-AFFA-1C4BB6C5E7E0}" srcOrd="1" destOrd="0" parTransId="{C72C6FB2-97A5-421A-9623-9F5341056A36}" sibTransId="{E6898935-72D0-4EAC-A1A5-18766F3AAFE5}"/>
    <dgm:cxn modelId="{28887F10-C979-4AC5-A306-18D9B33B6BBC}" type="presOf" srcId="{2CECFC67-6CC2-4142-9AFD-250F65B403B0}" destId="{96403697-61BB-4C1D-B148-03712D0A1AE8}" srcOrd="0" destOrd="0" presId="urn:microsoft.com/office/officeart/2005/8/layout/hProcess4"/>
    <dgm:cxn modelId="{D0A35490-57E9-488A-A090-78551E95A1EE}" type="presOf" srcId="{3582454C-FE70-4B92-902E-59FCE6210E5B}" destId="{BDE3851A-1613-4E11-A51B-5D60ED6E9F3D}" srcOrd="0" destOrd="0" presId="urn:microsoft.com/office/officeart/2005/8/layout/hProcess4"/>
    <dgm:cxn modelId="{8646B726-E503-41FE-9A5E-04C2B52209F9}" srcId="{3582454C-FE70-4B92-902E-59FCE6210E5B}" destId="{5184AC04-8FEA-4DDA-830C-C9033C03AC87}" srcOrd="1" destOrd="0" parTransId="{BF1B20F2-A589-47AC-97FF-74628CDCA919}" sibTransId="{79FA47AE-E0A4-4A81-95AC-A87F7DD8991A}"/>
    <dgm:cxn modelId="{11D26FC8-8F36-413F-A9CB-455310F1FE50}" type="presOf" srcId="{5BF02946-1883-423A-86A3-7DF22060DA6B}" destId="{0A5DA3B6-37F0-4595-9904-69F1169A039B}" srcOrd="0" destOrd="0" presId="urn:microsoft.com/office/officeart/2005/8/layout/hProcess4"/>
    <dgm:cxn modelId="{A98DE051-3713-465D-A6AA-F7F58C6D2827}" type="presOf" srcId="{377A5A0F-9325-40C0-8C6E-CC9E78695FF8}" destId="{EAE501E0-3389-48ED-9487-D5645E494754}" srcOrd="0" destOrd="0" presId="urn:microsoft.com/office/officeart/2005/8/layout/hProcess4"/>
    <dgm:cxn modelId="{D93AA6B6-5937-4F04-8709-50E09193F8F6}" type="presOf" srcId="{377A5A0F-9325-40C0-8C6E-CC9E78695FF8}" destId="{4A2C3EA3-7BC8-43D7-95C4-9A10D9428DCE}" srcOrd="1" destOrd="0" presId="urn:microsoft.com/office/officeart/2005/8/layout/hProcess4"/>
    <dgm:cxn modelId="{4B9E9FEE-66A6-4C11-BA17-83AE9976B994}" type="presParOf" srcId="{BDE3851A-1613-4E11-A51B-5D60ED6E9F3D}" destId="{E59C8550-647A-4076-8DA6-622F4FA31024}" srcOrd="0" destOrd="0" presId="urn:microsoft.com/office/officeart/2005/8/layout/hProcess4"/>
    <dgm:cxn modelId="{39BBF144-E7AD-4BB1-830F-CEE0BDFE49F0}" type="presParOf" srcId="{BDE3851A-1613-4E11-A51B-5D60ED6E9F3D}" destId="{B185DF26-CA2C-4495-972A-FB3B5ABC70A3}" srcOrd="1" destOrd="0" presId="urn:microsoft.com/office/officeart/2005/8/layout/hProcess4"/>
    <dgm:cxn modelId="{72798035-E2D6-4B32-9870-EE12FD329381}" type="presParOf" srcId="{BDE3851A-1613-4E11-A51B-5D60ED6E9F3D}" destId="{142CCA46-C09C-457E-B179-FC3800684BE8}" srcOrd="2" destOrd="0" presId="urn:microsoft.com/office/officeart/2005/8/layout/hProcess4"/>
    <dgm:cxn modelId="{988C819F-153F-4545-8A78-4FED602B23F1}" type="presParOf" srcId="{142CCA46-C09C-457E-B179-FC3800684BE8}" destId="{43F19CF0-6C0F-41E2-84BC-EE7BE85361A8}" srcOrd="0" destOrd="0" presId="urn:microsoft.com/office/officeart/2005/8/layout/hProcess4"/>
    <dgm:cxn modelId="{2603431D-1447-4FD2-87D3-1771D1C1A7C2}" type="presParOf" srcId="{43F19CF0-6C0F-41E2-84BC-EE7BE85361A8}" destId="{708921C0-2190-4026-BA13-5CD71B8B7FB9}" srcOrd="0" destOrd="0" presId="urn:microsoft.com/office/officeart/2005/8/layout/hProcess4"/>
    <dgm:cxn modelId="{AE5E1E14-DDDA-4008-BDE7-1DD98B90B1E6}" type="presParOf" srcId="{43F19CF0-6C0F-41E2-84BC-EE7BE85361A8}" destId="{401D1321-6D5A-4802-9D0A-19CA0239E417}" srcOrd="1" destOrd="0" presId="urn:microsoft.com/office/officeart/2005/8/layout/hProcess4"/>
    <dgm:cxn modelId="{7595ADCD-D406-439E-AFA0-5609CEDCF436}" type="presParOf" srcId="{43F19CF0-6C0F-41E2-84BC-EE7BE85361A8}" destId="{57DA4B44-E4DB-4443-9FBD-42707AA1F595}" srcOrd="2" destOrd="0" presId="urn:microsoft.com/office/officeart/2005/8/layout/hProcess4"/>
    <dgm:cxn modelId="{92287464-7823-4D70-BF9C-FF4146A91B50}" type="presParOf" srcId="{43F19CF0-6C0F-41E2-84BC-EE7BE85361A8}" destId="{74DAAB8D-06C5-4867-8391-AF043F6D3EBF}" srcOrd="3" destOrd="0" presId="urn:microsoft.com/office/officeart/2005/8/layout/hProcess4"/>
    <dgm:cxn modelId="{0887EAA6-C874-481E-A3F1-869C6FE6D4C0}" type="presParOf" srcId="{43F19CF0-6C0F-41E2-84BC-EE7BE85361A8}" destId="{2EBE1479-6351-459F-B8C5-514CC912837D}" srcOrd="4" destOrd="0" presId="urn:microsoft.com/office/officeart/2005/8/layout/hProcess4"/>
    <dgm:cxn modelId="{F02623AF-3DD3-49C6-9ABD-4ADB5E247032}" type="presParOf" srcId="{142CCA46-C09C-457E-B179-FC3800684BE8}" destId="{987D17E4-0C92-48C7-B831-47D48E689764}" srcOrd="1" destOrd="0" presId="urn:microsoft.com/office/officeart/2005/8/layout/hProcess4"/>
    <dgm:cxn modelId="{A91DB347-9DB1-401B-8ABE-263836B55B71}" type="presParOf" srcId="{142CCA46-C09C-457E-B179-FC3800684BE8}" destId="{67228839-4B7D-4C73-A3D1-E8ACD46E03AD}" srcOrd="2" destOrd="0" presId="urn:microsoft.com/office/officeart/2005/8/layout/hProcess4"/>
    <dgm:cxn modelId="{346C70CF-4DF2-4A1A-BAB9-0F9BCD50DA10}" type="presParOf" srcId="{67228839-4B7D-4C73-A3D1-E8ACD46E03AD}" destId="{B505E7F0-F136-401A-AE40-FFC0642AADCD}" srcOrd="0" destOrd="0" presId="urn:microsoft.com/office/officeart/2005/8/layout/hProcess4"/>
    <dgm:cxn modelId="{E77BAEC9-95D7-47D3-B5FC-201DBDEFA9B7}" type="presParOf" srcId="{67228839-4B7D-4C73-A3D1-E8ACD46E03AD}" destId="{96403697-61BB-4C1D-B148-03712D0A1AE8}" srcOrd="1" destOrd="0" presId="urn:microsoft.com/office/officeart/2005/8/layout/hProcess4"/>
    <dgm:cxn modelId="{0DD3E186-7065-48A2-A827-3AC04BC1307D}" type="presParOf" srcId="{67228839-4B7D-4C73-A3D1-E8ACD46E03AD}" destId="{C2D15063-C736-4433-9134-28F58105F5E5}" srcOrd="2" destOrd="0" presId="urn:microsoft.com/office/officeart/2005/8/layout/hProcess4"/>
    <dgm:cxn modelId="{8796538E-10E6-4A17-8DAA-99A022FADB30}" type="presParOf" srcId="{67228839-4B7D-4C73-A3D1-E8ACD46E03AD}" destId="{135A6F1F-94E0-4BC5-93D4-D7E6C6E138E1}" srcOrd="3" destOrd="0" presId="urn:microsoft.com/office/officeart/2005/8/layout/hProcess4"/>
    <dgm:cxn modelId="{3143AFC5-B7FA-4886-A1F7-0BA44EE8794B}" type="presParOf" srcId="{67228839-4B7D-4C73-A3D1-E8ACD46E03AD}" destId="{5DA909E2-29EF-4305-81AD-23AA4773EB25}" srcOrd="4" destOrd="0" presId="urn:microsoft.com/office/officeart/2005/8/layout/hProcess4"/>
    <dgm:cxn modelId="{0F686A1F-4377-401B-A125-48CB6C52092F}" type="presParOf" srcId="{142CCA46-C09C-457E-B179-FC3800684BE8}" destId="{182D9D31-96EC-45FF-B057-62D9989D1B20}" srcOrd="3" destOrd="0" presId="urn:microsoft.com/office/officeart/2005/8/layout/hProcess4"/>
    <dgm:cxn modelId="{6F95E1DA-26DB-41FA-BDA7-F93231F3BB4B}" type="presParOf" srcId="{142CCA46-C09C-457E-B179-FC3800684BE8}" destId="{298249D7-6192-40A6-AC79-CD699ECECCE7}" srcOrd="4" destOrd="0" presId="urn:microsoft.com/office/officeart/2005/8/layout/hProcess4"/>
    <dgm:cxn modelId="{3E9ED597-D6FD-4F2D-B907-6D199124E667}" type="presParOf" srcId="{298249D7-6192-40A6-AC79-CD699ECECCE7}" destId="{1CB1060D-DC27-4825-8133-F3757E246060}" srcOrd="0" destOrd="0" presId="urn:microsoft.com/office/officeart/2005/8/layout/hProcess4"/>
    <dgm:cxn modelId="{1608B5DE-B102-4D39-B419-D92DA60AC3E6}" type="presParOf" srcId="{298249D7-6192-40A6-AC79-CD699ECECCE7}" destId="{EAE501E0-3389-48ED-9487-D5645E494754}" srcOrd="1" destOrd="0" presId="urn:microsoft.com/office/officeart/2005/8/layout/hProcess4"/>
    <dgm:cxn modelId="{B6B0128F-0F16-4222-983F-F5B60368B5B5}" type="presParOf" srcId="{298249D7-6192-40A6-AC79-CD699ECECCE7}" destId="{4A2C3EA3-7BC8-43D7-95C4-9A10D9428DCE}" srcOrd="2" destOrd="0" presId="urn:microsoft.com/office/officeart/2005/8/layout/hProcess4"/>
    <dgm:cxn modelId="{B6BCBC18-C95A-4D7B-B587-BAD58EC5D342}" type="presParOf" srcId="{298249D7-6192-40A6-AC79-CD699ECECCE7}" destId="{0A5DA3B6-37F0-4595-9904-69F1169A039B}" srcOrd="3" destOrd="0" presId="urn:microsoft.com/office/officeart/2005/8/layout/hProcess4"/>
    <dgm:cxn modelId="{62987E90-45AC-4FF9-9E8B-BB7B88A3FB54}" type="presParOf" srcId="{298249D7-6192-40A6-AC79-CD699ECECCE7}" destId="{7375050D-BA1E-48EE-8A31-9B3940CC27F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2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r">
              <a:defRPr sz="1200"/>
            </a:lvl1pPr>
          </a:lstStyle>
          <a:p>
            <a:fld id="{8E1F4F20-1D39-4703-B6EE-7133634B04B2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1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r">
              <a:defRPr sz="1200"/>
            </a:lvl1pPr>
          </a:lstStyle>
          <a:p>
            <a:fld id="{6A8B635F-A08C-48CF-868E-EAC60A6A7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43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2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486F1A-7B1D-4289-83EE-8B0FD494C9A8}" type="datetimeFigureOut">
              <a:rPr lang="en-US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2963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52" tIns="47576" rIns="95152" bIns="47576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8" y="4421824"/>
            <a:ext cx="5642610" cy="4189094"/>
          </a:xfrm>
          <a:prstGeom prst="rect">
            <a:avLst/>
          </a:prstGeom>
        </p:spPr>
        <p:txBody>
          <a:bodyPr vert="horz" lIns="95152" tIns="47576" rIns="95152" bIns="4757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1"/>
            <a:ext cx="3056414" cy="465454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C2967D-846A-46B5-ACB3-688A8D8916D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3206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C2967D-846A-46B5-ACB3-688A8D8916DB}" type="slidenum">
              <a:rPr lang="en-IN" smtClean="0"/>
              <a:pPr>
                <a:defRPr/>
              </a:pPr>
              <a:t>13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EF2255-C80F-4280-B30C-83C4902F7156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2AC8A-378E-4BC2-B19D-A2A3C82DF23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62954-2DEA-4E47-8549-6A009638836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D5572-1E4C-45E4-A858-731D1E3C2A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7A977-1D92-4FEA-A1EA-8BB82A9CA47B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63BD9-6B87-4E5F-AC1E-D006DB08407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394B87-0D6D-4BEF-ACD9-42426E1CC61A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2AC8A-378E-4BC2-B19D-A2A3C82DF23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66F07-B09B-4BA0-8CF9-057779154A5D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6174F-341E-45F0-A1BF-BE5C5C138446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6EF54-A446-48F8-9588-6E0A2F36813F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DF021-C177-4D76-B087-160155E565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3A80D-58DD-45BA-B73B-3EDBB4F87832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43E7-78A1-4781-BBDA-0A84C44827A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1761AE-35DD-4B84-8D78-19187FB863CC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3677E-12B3-4C06-9C83-0CB3BDF45BF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24FCE6-8518-46EF-8652-8E21E4988AA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CE3CB-1A9A-47FD-B012-7D9B568CA96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7C5C9A-398E-4EA0-888A-2E3F61BE347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A1C8E-7D36-4B7D-8718-DC311F57CDB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239A28-1286-47D7-8043-7F1DCF4F8607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9171D-C409-44D8-88BB-B38945335BB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6C5621-8E93-420B-9A49-3A3297EBB67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6174F-341E-45F0-A1BF-BE5C5C138446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A7B323-EBBA-446A-AFA5-54616218ECD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23567-8C91-4ED1-B5DD-5911AB5F969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45D7C3-8BE4-4156-AFDF-18161F270EB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D5572-1E4C-45E4-A858-731D1E3C2A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37AC89-17DA-479F-8602-7F8E7F6D26D8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63BD9-6B87-4E5F-AC1E-D006DB08407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F6088-62A6-4E7E-A1CB-748CF87F33FB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2AC8A-378E-4BC2-B19D-A2A3C82DF23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721A6-92C3-4ABB-BBA6-33124B2F6327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6174F-341E-45F0-A1BF-BE5C5C138446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6A210-1727-40EE-848D-582ABB7F0E1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DF021-C177-4D76-B087-160155E565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0A34EE-E848-4A0E-A332-62033A526467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43E7-78A1-4781-BBDA-0A84C44827A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69337-E75C-4C4B-A36F-FFB140D8AA97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3677E-12B3-4C06-9C83-0CB3BDF45BF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78CBA-18F0-44B3-9A0A-69D22076ABAD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CE3CB-1A9A-47FD-B012-7D9B568CA96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7CD6-2D56-4F25-B94C-B1705E11A96C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A1C8E-7D36-4B7D-8718-DC311F57CDB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7231F0-913A-4955-9B54-668413A5E6F8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DF021-C177-4D76-B087-160155E565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AD4305-4B50-432B-A657-718B93A1E267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9171D-C409-44D8-88BB-B38945335BB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E205F3-EE5A-44A3-B5C5-C660923710CF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23567-8C91-4ED1-B5DD-5911AB5F969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B6A799-B802-4591-98FD-F9902EDDD0C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D5572-1E4C-45E4-A858-731D1E3C2A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D4D8B8-EFBF-4496-9794-28A0B411F464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63BD9-6B87-4E5F-AC1E-D006DB08407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EF2255-C80F-4280-B30C-83C4902F7156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2AC8A-378E-4BC2-B19D-A2A3C82DF23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6C5621-8E93-420B-9A49-3A3297EBB67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6174F-341E-45F0-A1BF-BE5C5C138446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7231F0-913A-4955-9B54-668413A5E6F8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DF021-C177-4D76-B087-160155E565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5DF12-A0CE-4304-9C90-BA45B6356B5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43E7-78A1-4781-BBDA-0A84C44827A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A22C2-FB5D-4622-8FDF-F9CDA32BC53A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3677E-12B3-4C06-9C83-0CB3BDF45BF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555A7A-4B74-42E8-BE79-089A120B75EE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CE3CB-1A9A-47FD-B012-7D9B568CA96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5DF12-A0CE-4304-9C90-BA45B6356B5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43E7-78A1-4781-BBDA-0A84C44827A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C95BB9-1F19-4289-9356-8B26F941AFF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A1C8E-7D36-4B7D-8718-DC311F57CDB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AB6367-BC8D-44FE-B030-C0682C0F9BE2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9171D-C409-44D8-88BB-B38945335BB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EF770-2EC6-4A37-AD60-3C43D633341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23567-8C91-4ED1-B5DD-5911AB5F969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62954-2DEA-4E47-8549-6A009638836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D5572-1E4C-45E4-A858-731D1E3C2A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7A977-1D92-4FEA-A1EA-8BB82A9CA47B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63BD9-6B87-4E5F-AC1E-D006DB08407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4EF2255-C80F-4280-B30C-83C4902F7156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882AC8A-378E-4BC2-B19D-A2A3C82DF23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6C5621-8E93-420B-9A49-3A3297EBB67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F76174F-341E-45F0-A1BF-BE5C5C138446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F7231F0-913A-4955-9B54-668413A5E6F8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4DF021-C177-4D76-B087-160155E565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F65DF12-A0CE-4304-9C90-BA45B6356B51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8843E7-78A1-4781-BBDA-0A84C44827A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5CA22C2-FB5D-4622-8FDF-F9CDA32BC53A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53677E-12B3-4C06-9C83-0CB3BDF45BF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A22C2-FB5D-4622-8FDF-F9CDA32BC53A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3677E-12B3-4C06-9C83-0CB3BDF45BF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555A7A-4B74-42E8-BE79-089A120B75EE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9ECE3CB-1A9A-47FD-B012-7D9B568CA96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5C95BB9-1F19-4289-9356-8B26F941AFF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5A1C8E-7D36-4B7D-8718-DC311F57CDB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2AAB6367-BC8D-44FE-B030-C0682C0F9BE2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E9171D-C409-44D8-88BB-B38945335BB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05EF770-2EC6-4A37-AD60-3C43D633341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D523567-8C91-4ED1-B5DD-5911AB5F969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F762954-2DEA-4E47-8549-6A009638836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3D5572-1E4C-45E4-A858-731D1E3C2A9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77A977-1D92-4FEA-A1EA-8BB82A9CA47B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263BD9-6B87-4E5F-AC1E-D006DB08407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555A7A-4B74-42E8-BE79-089A120B75EE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CE3CB-1A9A-47FD-B012-7D9B568CA96C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C95BB9-1F19-4289-9356-8B26F941AFF9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A1C8E-7D36-4B7D-8718-DC311F57CDB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AB6367-BC8D-44FE-B030-C0682C0F9BE2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9171D-C409-44D8-88BB-B38945335BB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EF770-2EC6-4A37-AD60-3C43D6333415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23567-8C91-4ED1-B5DD-5911AB5F969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009BA2-0D67-49AB-87E8-C96B604D83C4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A86A9-8030-4B36-83B0-07771BC71CD5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681D9A-F1CE-4670-9934-0272B2360E82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A86A9-8030-4B36-83B0-07771BC71CD5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5A131E-DF47-48EF-A73E-BE1BBB4F42E3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A86A9-8030-4B36-83B0-07771BC71CD5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009BA2-0D67-49AB-87E8-C96B604D83C4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A86A9-8030-4B36-83B0-07771BC71CD5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9009BA2-0D67-49AB-87E8-C96B604D83C4}" type="datetime1">
              <a:rPr lang="en-US" smtClean="0"/>
              <a:pPr>
                <a:defRPr/>
              </a:pPr>
              <a:t>6/13/2018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5CA86A9-8030-4B36-83B0-07771BC71CD5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Apna%20Kitchen%20Apna%20Bhojan/IMG-20180425-WA0069.jpg" TargetMode="External"/><Relationship Id="rId2" Type="http://schemas.openxmlformats.org/officeDocument/2006/relationships/hyperlink" Target="gas%20choolah/IMG-20161019-WA0025.jpg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tchen%20Garden/IMG-20171109-WA0030.jpg" TargetMode="External"/><Relationship Id="rId2" Type="http://schemas.openxmlformats.org/officeDocument/2006/relationships/hyperlink" Target="Iron%20Kadhai/IMG-20161231-WA0005.jpg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Vishesh%20Bhoj/DM%20ALMORA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ealth/Anaemia.htm" TargetMode="External"/><Relationship Id="rId3" Type="http://schemas.openxmlformats.org/officeDocument/2006/relationships/image" Target="../media/image12.jpeg"/><Relationship Id="rId7" Type="http://schemas.openxmlformats.org/officeDocument/2006/relationships/hyperlink" Target="Health/percentage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ealth/2017-18.htm" TargetMode="External"/><Relationship Id="rId5" Type="http://schemas.openxmlformats.org/officeDocument/2006/relationships/hyperlink" Target="Health/2016-17.htm" TargetMode="External"/><Relationship Id="rId4" Type="http://schemas.openxmlformats.org/officeDocument/2006/relationships/hyperlink" Target="Health/2015-16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85916" y="1857364"/>
            <a:ext cx="5500726" cy="2428892"/>
            <a:chOff x="3857620" y="1698297"/>
            <a:chExt cx="7406640" cy="3173742"/>
          </a:xfrm>
        </p:grpSpPr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3857620" y="3500439"/>
              <a:ext cx="7406640" cy="1371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PAB MEETING </a:t>
              </a:r>
            </a:p>
            <a:p>
              <a:pPr marL="0" marR="0" lvl="0" indent="0" algn="ctr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2018-19</a:t>
              </a:r>
              <a:endParaRPr kumimoji="0" lang="en-US" b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endPara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UTTARAKHAND</a:t>
              </a:r>
            </a:p>
            <a:p>
              <a:pPr marL="0" marR="0" lvl="0" indent="0" algn="ctr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I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6" name="Picture 25" descr="mdm 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7134" y="1698297"/>
              <a:ext cx="1741573" cy="1850421"/>
            </a:xfrm>
            <a:prstGeom prst="rect">
              <a:avLst/>
            </a:prstGeom>
          </p:spPr>
        </p:pic>
      </p:grpSp>
      <p:sp>
        <p:nvSpPr>
          <p:cNvPr id="9" name="Parallelogram 8"/>
          <p:cNvSpPr/>
          <p:nvPr/>
        </p:nvSpPr>
        <p:spPr>
          <a:xfrm>
            <a:off x="785786" y="1214422"/>
            <a:ext cx="2509536" cy="4357718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MG-20171109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285728"/>
            <a:ext cx="6215106" cy="5715040"/>
          </a:xfrm>
          <a:prstGeom prst="teardrop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57158" y="928670"/>
          <a:ext cx="8546524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1617038"/>
                <a:gridCol w="1571636"/>
                <a:gridCol w="928694"/>
                <a:gridCol w="2071702"/>
              </a:tblGrid>
              <a:tr h="5409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 Kitchen Cum Stores sanctioned</a:t>
                      </a:r>
                      <a:endParaRPr lang="en-IN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Constructed</a:t>
                      </a:r>
                      <a:endParaRPr kumimoji="0" lang="en-IN" sz="20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Progress</a:t>
                      </a:r>
                      <a:endParaRPr kumimoji="0" lang="en-IN" sz="20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Yet to Start</a:t>
                      </a:r>
                      <a:endParaRPr lang="en-IN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Remark</a:t>
                      </a:r>
                      <a:endParaRPr lang="en-IN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481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200" b="1" kern="1200" dirty="0" smtClean="0">
                          <a:solidFill>
                            <a:srgbClr val="C00000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Up to Mar 2018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2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N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SLSMC has decided</a:t>
                      </a:r>
                      <a:r>
                        <a:rPr kumimoji="0" lang="en-IN" sz="12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not to construct KS where enrolment is less than 10</a:t>
                      </a:r>
                      <a:r>
                        <a:rPr kumimoji="0" lang="en-IN" sz="12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algn="ctr" rtl="0" eaLnBrk="1" latinLnBrk="0" hangingPunct="1"/>
                      <a:r>
                        <a:rPr kumimoji="0" lang="en-IN" sz="12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Due to change in plinth area, 27 kitchen extra constructed. </a:t>
                      </a:r>
                      <a:endParaRPr kumimoji="0" lang="en-IN" sz="12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153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200" b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15933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200" b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15611</a:t>
                      </a:r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200" b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63</a:t>
                      </a:r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200" b="1" kern="120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286</a:t>
                      </a:r>
                      <a:endParaRPr kumimoji="0" lang="en-IN" sz="2200" b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IN" sz="12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Kitchen Cum Store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Progress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420222" y="4000504"/>
            <a:ext cx="8394926" cy="2643206"/>
            <a:chOff x="420222" y="3841862"/>
            <a:chExt cx="8394926" cy="2428893"/>
          </a:xfrm>
        </p:grpSpPr>
        <p:pic>
          <p:nvPicPr>
            <p:cNvPr id="12" name="Picture 11" descr="DSC00261.JPG"/>
            <p:cNvPicPr>
              <a:picLocks noChangeAspect="1"/>
            </p:cNvPicPr>
            <p:nvPr/>
          </p:nvPicPr>
          <p:blipFill>
            <a:blip r:embed="rId3" cstate="print"/>
            <a:srcRect l="26562" t="6250" b="6250"/>
            <a:stretch>
              <a:fillRect/>
            </a:stretch>
          </p:blipFill>
          <p:spPr>
            <a:xfrm>
              <a:off x="420222" y="3841862"/>
              <a:ext cx="2674738" cy="2428893"/>
            </a:xfrm>
            <a:prstGeom prst="rect">
              <a:avLst/>
            </a:prstGeom>
          </p:spPr>
        </p:pic>
        <p:pic>
          <p:nvPicPr>
            <p:cNvPr id="13" name="Picture 12" descr="DSC0214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60" y="3841862"/>
              <a:ext cx="2814388" cy="2428893"/>
            </a:xfrm>
            <a:prstGeom prst="rect">
              <a:avLst/>
            </a:prstGeom>
          </p:spPr>
        </p:pic>
        <p:pic>
          <p:nvPicPr>
            <p:cNvPr id="14" name="Picture 13" descr="IMG-20160316-WA002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43240" y="3841863"/>
              <a:ext cx="2786081" cy="24288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7" y="814888"/>
          <a:ext cx="8501124" cy="282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1"/>
                <a:gridCol w="1642621"/>
                <a:gridCol w="2218220"/>
                <a:gridCol w="1592378"/>
                <a:gridCol w="1619144"/>
              </a:tblGrid>
              <a:tr h="15425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Approval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Opening Balance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(Central+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State)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State 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Releases including Central Share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Expenditure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 Expenditure against Release+OB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1504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 2017- Mar</a:t>
                      </a:r>
                      <a:r>
                        <a:rPr lang="en-US" sz="2200" b="1" i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  <a:endParaRPr lang="en-US" sz="2200" b="1" i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18133.07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1711.71</a:t>
                      </a:r>
                      <a:endParaRPr lang="en-US" sz="2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15826.40</a:t>
                      </a:r>
                      <a:endParaRPr lang="en-US" sz="2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15220.15</a:t>
                      </a:r>
                      <a:endParaRPr lang="en-US" sz="2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  <a:endParaRPr lang="en-US" sz="2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Budget Utilization (Rs. in Lac)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4"/>
          <p:cNvGrpSpPr/>
          <p:nvPr/>
        </p:nvGrpSpPr>
        <p:grpSpPr>
          <a:xfrm>
            <a:off x="357158" y="3714752"/>
            <a:ext cx="8501122" cy="2714644"/>
            <a:chOff x="420222" y="3841862"/>
            <a:chExt cx="8394926" cy="2428892"/>
          </a:xfrm>
        </p:grpSpPr>
        <p:pic>
          <p:nvPicPr>
            <p:cNvPr id="7" name="Picture 6" descr="DSC0026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222" y="3841862"/>
              <a:ext cx="2674738" cy="2428892"/>
            </a:xfrm>
            <a:prstGeom prst="rect">
              <a:avLst/>
            </a:prstGeom>
          </p:spPr>
        </p:pic>
        <p:pic>
          <p:nvPicPr>
            <p:cNvPr id="8" name="Picture 7" descr="DSC0214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60" y="3841862"/>
              <a:ext cx="2814388" cy="2428892"/>
            </a:xfrm>
            <a:prstGeom prst="rect">
              <a:avLst/>
            </a:prstGeom>
          </p:spPr>
        </p:pic>
        <p:pic>
          <p:nvPicPr>
            <p:cNvPr id="9" name="Picture 8" descr="IMG-20160316-WA002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1500" y="3841862"/>
              <a:ext cx="2751277" cy="24288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57158" y="785794"/>
          <a:ext cx="2386864" cy="571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807"/>
                <a:gridCol w="1038057"/>
              </a:tblGrid>
              <a:tr h="10655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Category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Cooks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3397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1277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5100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Minority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658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General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16943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9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b="1" kern="1200" spc="1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27375</a:t>
                      </a:r>
                      <a:endParaRPr kumimoji="0" lang="en-US" sz="2200" b="1" kern="1200" spc="1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57158" y="26064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Category wise Cooks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Engaged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2786050" y="1142984"/>
          <a:ext cx="607223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1571612"/>
            <a:ext cx="80724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 smtClean="0">
                <a:latin typeface="Century Gothic" pitchFamily="34" charset="0"/>
              </a:rPr>
              <a:t>1- Cooking cost needs to be increased to deliver the prescribed nutritional value in MDM Scheme.</a:t>
            </a:r>
          </a:p>
          <a:p>
            <a:pPr lvl="0" algn="just"/>
            <a:endParaRPr lang="en-US" sz="2000" dirty="0" smtClean="0">
              <a:latin typeface="Century Gothic" pitchFamily="34" charset="0"/>
            </a:endParaRPr>
          </a:p>
          <a:p>
            <a:pPr algn="just"/>
            <a:r>
              <a:rPr lang="en-US" sz="2000" dirty="0" smtClean="0">
                <a:latin typeface="Century Gothic" pitchFamily="34" charset="0"/>
              </a:rPr>
              <a:t>2- LPG subsidy should be reimbursed where LPG cylinders usage is more than 12 per annum.</a:t>
            </a:r>
          </a:p>
          <a:p>
            <a:pPr algn="just"/>
            <a:endParaRPr lang="en-US" sz="2000" dirty="0" smtClean="0">
              <a:latin typeface="Century Gothic" pitchFamily="34" charset="0"/>
            </a:endParaRPr>
          </a:p>
          <a:p>
            <a:pPr lvl="0" algn="just"/>
            <a:r>
              <a:rPr lang="en-US" sz="2000" dirty="0" smtClean="0">
                <a:latin typeface="Century Gothic" pitchFamily="34" charset="0"/>
              </a:rPr>
              <a:t>3- Schools having more than 50 students, the cost of Kitchen Devices needs to be increased proportionately. </a:t>
            </a:r>
          </a:p>
          <a:p>
            <a:pPr lvl="0" algn="just"/>
            <a:endParaRPr lang="en-US" sz="2000" dirty="0" smtClean="0">
              <a:latin typeface="Century Gothic" pitchFamily="34" charset="0"/>
            </a:endParaRPr>
          </a:p>
          <a:p>
            <a:pPr algn="just"/>
            <a:r>
              <a:rPr lang="en-US" sz="2000" dirty="0" smtClean="0">
                <a:latin typeface="Century Gothic" pitchFamily="34" charset="0"/>
              </a:rPr>
              <a:t>4- Transportation of LPG cylinders to rural and remote schools should be provided.</a:t>
            </a:r>
          </a:p>
          <a:p>
            <a:pPr algn="just"/>
            <a:endParaRPr lang="en-US" sz="2000" dirty="0" smtClean="0">
              <a:latin typeface="Century Gothic" pitchFamily="34" charset="0"/>
            </a:endParaRPr>
          </a:p>
          <a:p>
            <a:pPr algn="just"/>
            <a:r>
              <a:rPr lang="en-US" sz="2000" dirty="0" smtClean="0">
                <a:latin typeface="Century Gothic" pitchFamily="34" charset="0"/>
              </a:rPr>
              <a:t>5- Cook cum helpers honorarium needs to be increased.      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472" y="691202"/>
            <a:ext cx="785818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Issues</a:t>
            </a:r>
            <a:endParaRPr lang="en-IN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2786058"/>
            <a:ext cx="4286280" cy="7078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165100" dist="355600" dir="15900000" sx="98000" sy="98000" kx="-1800000" algn="bl" rotWithShape="0">
                    <a:schemeClr val="bg1">
                      <a:lumMod val="50000"/>
                      <a:alpha val="26000"/>
                    </a:schemeClr>
                  </a:outerShdw>
                </a:effectLst>
              </a:rPr>
              <a:t>PHOTO GALLERY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165100" dist="355600" dir="15900000" sx="98000" sy="98000" kx="-1800000" algn="bl" rotWithShape="0">
                  <a:schemeClr val="bg1">
                    <a:lumMod val="50000"/>
                    <a:alpha val="26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2910" y="642918"/>
            <a:ext cx="8001056" cy="5500726"/>
            <a:chOff x="928662" y="642918"/>
            <a:chExt cx="7500990" cy="5143536"/>
          </a:xfrm>
        </p:grpSpPr>
        <p:sp>
          <p:nvSpPr>
            <p:cNvPr id="2" name="Snip Diagonal Corner Rectangle 1"/>
            <p:cNvSpPr/>
            <p:nvPr/>
          </p:nvSpPr>
          <p:spPr>
            <a:xfrm flipH="1">
              <a:off x="4478238" y="642918"/>
              <a:ext cx="3929090" cy="2500330"/>
            </a:xfrm>
            <a:prstGeom prst="snip2Diag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Snip Diagonal Corner Rectangle 2"/>
            <p:cNvSpPr/>
            <p:nvPr/>
          </p:nvSpPr>
          <p:spPr>
            <a:xfrm>
              <a:off x="928662" y="642918"/>
              <a:ext cx="3500462" cy="2500330"/>
            </a:xfrm>
            <a:prstGeom prst="snip2Diag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Snip Diagonal Corner Rectangle 3"/>
            <p:cNvSpPr/>
            <p:nvPr/>
          </p:nvSpPr>
          <p:spPr>
            <a:xfrm>
              <a:off x="4500562" y="3214686"/>
              <a:ext cx="3929090" cy="2571768"/>
            </a:xfrm>
            <a:prstGeom prst="snip2Diag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nip Diagonal Corner Rectangle 4"/>
            <p:cNvSpPr/>
            <p:nvPr/>
          </p:nvSpPr>
          <p:spPr>
            <a:xfrm flipV="1">
              <a:off x="928662" y="3214686"/>
              <a:ext cx="3500462" cy="2571768"/>
            </a:xfrm>
            <a:prstGeom prst="snip2Diag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571604" y="142852"/>
            <a:ext cx="59801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Ro/Water purifier installed in schools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6116" y="571480"/>
            <a:ext cx="264320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KiTCHEN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GARDEN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4282" y="1428738"/>
            <a:ext cx="8643999" cy="4714908"/>
            <a:chOff x="214282" y="2251426"/>
            <a:chExt cx="8929719" cy="4106532"/>
          </a:xfrm>
        </p:grpSpPr>
        <p:sp>
          <p:nvSpPr>
            <p:cNvPr id="12" name="Oval 11"/>
            <p:cNvSpPr/>
            <p:nvPr/>
          </p:nvSpPr>
          <p:spPr>
            <a:xfrm>
              <a:off x="214282" y="2375866"/>
              <a:ext cx="4427959" cy="3696340"/>
            </a:xfrm>
            <a:prstGeom prst="ellipse">
              <a:avLst/>
            </a:prstGeom>
            <a:blipFill dpi="0" rotWithShape="1">
              <a:blip r:embed="rId2" cstate="print"/>
              <a:srcRect/>
              <a:stretch>
                <a:fillRect b="1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63640" y="2251426"/>
              <a:ext cx="4280361" cy="3923636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 t="-7000" r="1000" b="1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797259" y="5143512"/>
              <a:ext cx="1488991" cy="1214446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GIC THOULDAR TEHRI</a:t>
              </a:r>
              <a:endParaRPr lang="en-US" sz="14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4863639" y="5072074"/>
              <a:ext cx="1422872" cy="1214446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PS TILIYAPUR US NAGAR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1736" y="285728"/>
            <a:ext cx="400052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KiTCHEN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GARDEN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2910" y="928671"/>
            <a:ext cx="7715304" cy="5500725"/>
            <a:chOff x="642910" y="214290"/>
            <a:chExt cx="7715304" cy="5500725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642910" y="214290"/>
              <a:ext cx="3857652" cy="2714644"/>
            </a:xfrm>
            <a:prstGeom prst="round2Same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ame Side Corner Rectangle 18"/>
            <p:cNvSpPr/>
            <p:nvPr/>
          </p:nvSpPr>
          <p:spPr>
            <a:xfrm>
              <a:off x="4572000" y="214290"/>
              <a:ext cx="3786214" cy="2714644"/>
            </a:xfrm>
            <a:prstGeom prst="round2Same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10800000">
              <a:off x="642910" y="3000371"/>
              <a:ext cx="3857652" cy="2714644"/>
            </a:xfrm>
            <a:prstGeom prst="round2Same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10800000">
              <a:off x="4572000" y="3000371"/>
              <a:ext cx="3786214" cy="2714644"/>
            </a:xfrm>
            <a:prstGeom prst="round2Same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507188" y="3429000"/>
            <a:ext cx="3351092" cy="1034619"/>
          </a:xfrm>
          <a:prstGeom prst="roundRect">
            <a:avLst/>
          </a:prstGeom>
          <a:solidFill>
            <a:schemeClr val="accent2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Vishesh Bhoj </a:t>
            </a:r>
            <a:r>
              <a:rPr lang="en-US" u="sng" dirty="0" err="1" smtClean="0"/>
              <a:t>organised</a:t>
            </a:r>
            <a:r>
              <a:rPr lang="en-US" u="sng" dirty="0" smtClean="0"/>
              <a:t> by Joint Magistrate </a:t>
            </a:r>
            <a:r>
              <a:rPr lang="en-US" u="sng" dirty="0" err="1" smtClean="0"/>
              <a:t>Ranikhet</a:t>
            </a:r>
            <a:r>
              <a:rPr lang="en-US" u="sng" dirty="0" smtClean="0"/>
              <a:t>, </a:t>
            </a:r>
            <a:r>
              <a:rPr lang="en-US" u="sng" dirty="0" err="1" smtClean="0"/>
              <a:t>Almora</a:t>
            </a:r>
            <a:r>
              <a:rPr lang="en-US" u="sng" dirty="0" smtClean="0"/>
              <a:t> in </a:t>
            </a:r>
          </a:p>
          <a:p>
            <a:pPr algn="ctr"/>
            <a:r>
              <a:rPr lang="en-US" b="1" u="sng" dirty="0" smtClean="0"/>
              <a:t>PS MAYU MATILA TARIKHET</a:t>
            </a:r>
            <a:endParaRPr lang="en-US" b="1" u="sng" dirty="0"/>
          </a:p>
        </p:txBody>
      </p:sp>
      <p:sp>
        <p:nvSpPr>
          <p:cNvPr id="8" name="Round Diagonal Corner Rectangle 7"/>
          <p:cNvSpPr/>
          <p:nvPr/>
        </p:nvSpPr>
        <p:spPr>
          <a:xfrm>
            <a:off x="4500562" y="214290"/>
            <a:ext cx="4214842" cy="3286148"/>
          </a:xfrm>
          <a:prstGeom prst="round2DiagRect">
            <a:avLst>
              <a:gd name="adj1" fmla="val 37782"/>
              <a:gd name="adj2" fmla="val 0"/>
            </a:avLst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 18"/>
          <p:cNvSpPr/>
          <p:nvPr/>
        </p:nvSpPr>
        <p:spPr>
          <a:xfrm>
            <a:off x="214282" y="1928802"/>
            <a:ext cx="3364080" cy="1083887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Vishesh Bhoj </a:t>
            </a:r>
            <a:r>
              <a:rPr lang="en-US" dirty="0" err="1" smtClean="0"/>
              <a:t>organised</a:t>
            </a:r>
            <a:r>
              <a:rPr lang="en-US" dirty="0" smtClean="0"/>
              <a:t> in </a:t>
            </a:r>
          </a:p>
          <a:p>
            <a:pPr algn="ctr"/>
            <a:r>
              <a:rPr lang="en-US" b="1" u="sng" dirty="0" smtClean="0"/>
              <a:t>PS MATLI DUNDA UTTARKASHI</a:t>
            </a:r>
            <a:endParaRPr lang="en-US" b="1" u="sng" dirty="0"/>
          </a:p>
        </p:txBody>
      </p:sp>
      <p:sp>
        <p:nvSpPr>
          <p:cNvPr id="20" name="Round Diagonal Corner Rectangle 19"/>
          <p:cNvSpPr/>
          <p:nvPr/>
        </p:nvSpPr>
        <p:spPr>
          <a:xfrm rot="10800000">
            <a:off x="500034" y="2857496"/>
            <a:ext cx="4214842" cy="3500462"/>
          </a:xfrm>
          <a:prstGeom prst="round2DiagRect">
            <a:avLst>
              <a:gd name="adj1" fmla="val 37782"/>
              <a:gd name="adj2" fmla="val 0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00232" y="500042"/>
            <a:ext cx="214310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Vishesh </a:t>
            </a:r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bhoj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ctagon 4"/>
          <p:cNvSpPr/>
          <p:nvPr/>
        </p:nvSpPr>
        <p:spPr>
          <a:xfrm>
            <a:off x="2428860" y="142852"/>
            <a:ext cx="4286280" cy="3571900"/>
          </a:xfrm>
          <a:prstGeom prst="octagon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 Side Corner Rectangle 8"/>
          <p:cNvSpPr/>
          <p:nvPr/>
        </p:nvSpPr>
        <p:spPr>
          <a:xfrm>
            <a:off x="857224" y="3786190"/>
            <a:ext cx="3857652" cy="2714644"/>
          </a:xfrm>
          <a:prstGeom prst="round2Same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>
            <a:off x="4786314" y="3786190"/>
            <a:ext cx="3786214" cy="2714644"/>
          </a:xfrm>
          <a:prstGeom prst="round2Same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2844" y="2428868"/>
            <a:ext cx="214310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Vishesh </a:t>
            </a:r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bhoj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7158" y="285728"/>
            <a:ext cx="821537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Practices</a:t>
            </a:r>
            <a:endParaRPr lang="en-IN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457614"/>
            <a:ext cx="8001056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  <a:p>
            <a:pPr algn="just"/>
            <a:endParaRPr lang="en-US" sz="2000" dirty="0" smtClean="0">
              <a:latin typeface="Century Gothic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2000" dirty="0" smtClean="0">
                <a:latin typeface="Century Gothic" pitchFamily="34" charset="0"/>
              </a:rPr>
              <a:t>  </a:t>
            </a:r>
            <a:r>
              <a:rPr lang="en-US" sz="2000" b="1" dirty="0" smtClean="0">
                <a:latin typeface="Century Gothic" pitchFamily="34" charset="0"/>
              </a:rPr>
              <a:t>“The Hans Foundation” an NGO </a:t>
            </a:r>
            <a:r>
              <a:rPr lang="en-US" sz="2000" dirty="0" smtClean="0">
                <a:latin typeface="Century Gothic" pitchFamily="34" charset="0"/>
              </a:rPr>
              <a:t>is providing gas connections and Gas </a:t>
            </a:r>
            <a:r>
              <a:rPr lang="en-US" sz="2000" dirty="0" err="1" smtClean="0">
                <a:latin typeface="Century Gothic" pitchFamily="34" charset="0"/>
              </a:rPr>
              <a:t>chulhas</a:t>
            </a:r>
            <a:r>
              <a:rPr lang="en-US" sz="2000" dirty="0" smtClean="0">
                <a:latin typeface="Century Gothic" pitchFamily="34" charset="0"/>
              </a:rPr>
              <a:t> for </a:t>
            </a:r>
            <a:r>
              <a:rPr lang="en-US" sz="2000" b="1" dirty="0" smtClean="0">
                <a:latin typeface="Century Gothic" pitchFamily="34" charset="0"/>
              </a:rPr>
              <a:t>5519 </a:t>
            </a:r>
            <a:r>
              <a:rPr lang="en-US" sz="2000" dirty="0" smtClean="0">
                <a:latin typeface="Century Gothic" pitchFamily="34" charset="0"/>
              </a:rPr>
              <a:t>schools in the state. At this time there are </a:t>
            </a:r>
            <a:r>
              <a:rPr lang="en-US" sz="2000" b="1" dirty="0" smtClean="0">
                <a:latin typeface="Century Gothic" pitchFamily="34" charset="0"/>
              </a:rPr>
              <a:t>4563</a:t>
            </a:r>
            <a:r>
              <a:rPr lang="en-US" sz="2000" dirty="0" smtClean="0">
                <a:latin typeface="Century Gothic" pitchFamily="34" charset="0"/>
              </a:rPr>
              <a:t> schools has been covered with gas connections and </a:t>
            </a:r>
            <a:r>
              <a:rPr lang="en-US" sz="2000" b="1" dirty="0" smtClean="0">
                <a:latin typeface="Century Gothic" pitchFamily="34" charset="0"/>
              </a:rPr>
              <a:t>3536</a:t>
            </a:r>
            <a:r>
              <a:rPr lang="en-US" sz="2000" dirty="0" smtClean="0">
                <a:latin typeface="Century Gothic" pitchFamily="34" charset="0"/>
              </a:rPr>
              <a:t> schools with gas </a:t>
            </a:r>
            <a:r>
              <a:rPr lang="en-US" sz="2000" dirty="0" err="1" smtClean="0">
                <a:latin typeface="Century Gothic" pitchFamily="34" charset="0"/>
              </a:rPr>
              <a:t>chulhas</a:t>
            </a:r>
            <a:r>
              <a:rPr lang="en-US" sz="2000" dirty="0" smtClean="0">
                <a:latin typeface="Century Gothic" pitchFamily="34" charset="0"/>
              </a:rPr>
              <a:t>.                      </a:t>
            </a:r>
            <a:r>
              <a:rPr lang="en-US" sz="1600" i="1" dirty="0" smtClean="0">
                <a:latin typeface="Century Gothic" pitchFamily="34" charset="0"/>
                <a:hlinkClick r:id="rId2" action="ppaction://hlinkfile"/>
              </a:rPr>
              <a:t>Click for </a:t>
            </a:r>
            <a:r>
              <a:rPr lang="en-US" sz="1600" i="1" dirty="0" err="1" smtClean="0">
                <a:latin typeface="Century Gothic" pitchFamily="34" charset="0"/>
                <a:hlinkClick r:id="rId2" action="ppaction://hlinkfile"/>
              </a:rPr>
              <a:t>chulha</a:t>
            </a:r>
            <a:r>
              <a:rPr lang="en-US" sz="1600" i="1" dirty="0" smtClean="0">
                <a:latin typeface="Century Gothic" pitchFamily="34" charset="0"/>
                <a:hlinkClick r:id="rId2" action="ppaction://hlinkfile"/>
              </a:rPr>
              <a:t> pictures</a:t>
            </a:r>
            <a:endParaRPr lang="en-US" sz="1600" i="1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sz="1600" i="1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sz="1050" i="1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000" dirty="0" smtClean="0">
                <a:latin typeface="Century Gothic" pitchFamily="34" charset="0"/>
              </a:rPr>
              <a:t> A new innovative concept of </a:t>
            </a:r>
            <a:r>
              <a:rPr lang="en-US" sz="2000" b="1" dirty="0" smtClean="0">
                <a:latin typeface="Century Gothic" pitchFamily="34" charset="0"/>
              </a:rPr>
              <a:t>“</a:t>
            </a:r>
            <a:r>
              <a:rPr lang="en-US" sz="2000" b="1" dirty="0" err="1" smtClean="0">
                <a:latin typeface="Century Gothic" pitchFamily="34" charset="0"/>
              </a:rPr>
              <a:t>Apna</a:t>
            </a:r>
            <a:r>
              <a:rPr lang="en-US" sz="2000" b="1" dirty="0" smtClean="0">
                <a:latin typeface="Century Gothic" pitchFamily="34" charset="0"/>
              </a:rPr>
              <a:t> Kitchen </a:t>
            </a:r>
            <a:r>
              <a:rPr lang="en-US" sz="2000" b="1" dirty="0" err="1" smtClean="0">
                <a:latin typeface="Century Gothic" pitchFamily="34" charset="0"/>
              </a:rPr>
              <a:t>Apna</a:t>
            </a:r>
            <a:r>
              <a:rPr lang="en-US" sz="2000" b="1" dirty="0" smtClean="0">
                <a:latin typeface="Century Gothic" pitchFamily="34" charset="0"/>
              </a:rPr>
              <a:t> </a:t>
            </a:r>
            <a:r>
              <a:rPr lang="en-US" sz="2000" b="1" dirty="0" err="1" smtClean="0">
                <a:latin typeface="Century Gothic" pitchFamily="34" charset="0"/>
              </a:rPr>
              <a:t>Bhojan</a:t>
            </a:r>
            <a:r>
              <a:rPr lang="en-US" sz="2000" b="1" dirty="0" smtClean="0">
                <a:latin typeface="Century Gothic" pitchFamily="34" charset="0"/>
              </a:rPr>
              <a:t>                    </a:t>
            </a:r>
            <a:br>
              <a:rPr lang="en-US" sz="2000" b="1" dirty="0" smtClean="0">
                <a:latin typeface="Century Gothic" pitchFamily="34" charset="0"/>
              </a:rPr>
            </a:br>
            <a:r>
              <a:rPr lang="en-US" sz="2000" b="1" dirty="0" smtClean="0">
                <a:latin typeface="Century Gothic" pitchFamily="34" charset="0"/>
              </a:rPr>
              <a:t>   ” ”                                              </a:t>
            </a:r>
            <a:r>
              <a:rPr lang="en-US" sz="2000" dirty="0" smtClean="0">
                <a:latin typeface="Century Gothic" pitchFamily="34" charset="0"/>
              </a:rPr>
              <a:t>has been introduced in the state to develop a work culture among children and to promote the will of working together and cooperation. The </a:t>
            </a:r>
            <a:r>
              <a:rPr lang="en-US" sz="2000" dirty="0" err="1" smtClean="0">
                <a:latin typeface="Century Gothic" pitchFamily="34" charset="0"/>
              </a:rPr>
              <a:t>programme</a:t>
            </a:r>
            <a:r>
              <a:rPr lang="en-US" sz="2000" dirty="0" smtClean="0">
                <a:latin typeface="Century Gothic" pitchFamily="34" charset="0"/>
              </a:rPr>
              <a:t> is being conducted once a week in schools.</a:t>
            </a:r>
          </a:p>
          <a:p>
            <a:pPr algn="just"/>
            <a:r>
              <a:rPr lang="en-US" sz="2000" dirty="0" smtClean="0">
                <a:latin typeface="Century Gothic" pitchFamily="34" charset="0"/>
              </a:rPr>
              <a:t>                                                                                  </a:t>
            </a:r>
            <a:r>
              <a:rPr lang="en-US" sz="2000" dirty="0" smtClean="0">
                <a:latin typeface="Century Gothic" pitchFamily="34" charset="0"/>
                <a:hlinkClick r:id="rId3" action="ppaction://hlinkfile"/>
              </a:rPr>
              <a:t>click for pictures </a:t>
            </a:r>
            <a:endParaRPr lang="en-US" sz="2000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Kruti Dev 010" pitchFamily="2" charset="0"/>
            </a:endParaRPr>
          </a:p>
          <a:p>
            <a:pPr algn="just">
              <a:buFont typeface="Wingdings" pitchFamily="2" charset="2"/>
              <a:buChar char="q"/>
            </a:pPr>
            <a:endParaRPr lang="en-US" sz="1600" i="1" dirty="0" smtClean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48" y="4786322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</a:t>
            </a:r>
            <a:r>
              <a:rPr lang="en-US" sz="2000" dirty="0" smtClean="0">
                <a:latin typeface="Century Gothic" pitchFamily="34" charset="0"/>
              </a:rPr>
              <a:t>State govt. has provided </a:t>
            </a:r>
            <a:r>
              <a:rPr lang="en-US" sz="2000" b="1" dirty="0" smtClean="0">
                <a:latin typeface="Century Gothic" pitchFamily="34" charset="0"/>
              </a:rPr>
              <a:t>Rs 195.98 </a:t>
            </a:r>
            <a:r>
              <a:rPr lang="en-US" sz="2000" b="1" dirty="0" err="1" smtClean="0">
                <a:latin typeface="Century Gothic" pitchFamily="34" charset="0"/>
              </a:rPr>
              <a:t>lac</a:t>
            </a:r>
            <a:r>
              <a:rPr lang="en-US" sz="2000" b="1" dirty="0" smtClean="0">
                <a:latin typeface="Century Gothic" pitchFamily="34" charset="0"/>
              </a:rPr>
              <a:t> </a:t>
            </a:r>
            <a:r>
              <a:rPr lang="en-US" sz="2000" dirty="0" smtClean="0">
                <a:latin typeface="Century Gothic" pitchFamily="34" charset="0"/>
              </a:rPr>
              <a:t>for </a:t>
            </a:r>
            <a:r>
              <a:rPr lang="en-US" sz="2000" b="1" dirty="0" smtClean="0">
                <a:latin typeface="Century Gothic" pitchFamily="34" charset="0"/>
              </a:rPr>
              <a:t>285</a:t>
            </a:r>
            <a:r>
              <a:rPr lang="en-US" sz="2000" dirty="0" smtClean="0">
                <a:latin typeface="Century Gothic" pitchFamily="34" charset="0"/>
              </a:rPr>
              <a:t> Primary &amp; Upper Primary Schools to procure </a:t>
            </a:r>
            <a:r>
              <a:rPr lang="en-US" sz="2000" b="1" dirty="0" smtClean="0">
                <a:latin typeface="Century Gothic" pitchFamily="34" charset="0"/>
              </a:rPr>
              <a:t>3397</a:t>
            </a:r>
            <a:r>
              <a:rPr lang="en-US" sz="2000" dirty="0" smtClean="0">
                <a:latin typeface="Century Gothic" pitchFamily="34" charset="0"/>
              </a:rPr>
              <a:t> dinning tables &amp; sitting mats for use of </a:t>
            </a:r>
            <a:r>
              <a:rPr lang="en-US" sz="2000" b="1" dirty="0" smtClean="0">
                <a:latin typeface="Century Gothic" pitchFamily="34" charset="0"/>
              </a:rPr>
              <a:t>20274</a:t>
            </a:r>
            <a:r>
              <a:rPr lang="en-US" sz="2000" dirty="0" smtClean="0">
                <a:latin typeface="Century Gothic" pitchFamily="34" charset="0"/>
              </a:rPr>
              <a:t> children.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7" name="Picture 6" descr="apa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000372"/>
            <a:ext cx="4071966" cy="3571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9668" y="3000372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entury Gothic" pitchFamily="34" charset="0"/>
              </a:rPr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2876" y="1500174"/>
            <a:ext cx="8854781" cy="4500594"/>
            <a:chOff x="0" y="1142984"/>
            <a:chExt cx="10129874" cy="4500594"/>
          </a:xfrm>
        </p:grpSpPr>
        <p:sp>
          <p:nvSpPr>
            <p:cNvPr id="5" name="Parallelogram 4"/>
            <p:cNvSpPr/>
            <p:nvPr/>
          </p:nvSpPr>
          <p:spPr>
            <a:xfrm>
              <a:off x="0" y="1142984"/>
              <a:ext cx="4000528" cy="4500594"/>
            </a:xfrm>
            <a:prstGeom prst="parallelogram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3071802" y="1142984"/>
              <a:ext cx="4000528" cy="4500594"/>
            </a:xfrm>
            <a:prstGeom prst="parallelogram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6129347" y="1142984"/>
              <a:ext cx="4000527" cy="4500594"/>
            </a:xfrm>
            <a:prstGeom prst="parallelogram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286116" y="357166"/>
            <a:ext cx="2643206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Iron </a:t>
            </a:r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kadhai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in schools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42876" y="1500174"/>
            <a:ext cx="8854781" cy="4500594"/>
            <a:chOff x="0" y="1142984"/>
            <a:chExt cx="10129874" cy="4500594"/>
          </a:xfrm>
        </p:grpSpPr>
        <p:sp>
          <p:nvSpPr>
            <p:cNvPr id="5" name="Parallelogram 4"/>
            <p:cNvSpPr/>
            <p:nvPr/>
          </p:nvSpPr>
          <p:spPr>
            <a:xfrm>
              <a:off x="0" y="1142984"/>
              <a:ext cx="4000528" cy="4500594"/>
            </a:xfrm>
            <a:prstGeom prst="parallelogram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3071802" y="1142984"/>
              <a:ext cx="4000528" cy="4500594"/>
            </a:xfrm>
            <a:prstGeom prst="parallelogram">
              <a:avLst/>
            </a:prstGeom>
            <a:blipFill dpi="0" rotWithShape="1">
              <a:blip r:embed="rId3" cstate="print"/>
              <a:srcRect/>
              <a:stretch>
                <a:fillRect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6129347" y="1142984"/>
              <a:ext cx="4000527" cy="4500594"/>
            </a:xfrm>
            <a:prstGeom prst="parallelogram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286116" y="357166"/>
            <a:ext cx="264320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YOGA in schools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86116" y="357166"/>
            <a:ext cx="2643206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Health check ups in schools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2910" y="1285860"/>
            <a:ext cx="7715304" cy="5143536"/>
            <a:chOff x="642910" y="214290"/>
            <a:chExt cx="7715304" cy="5500725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642910" y="214290"/>
              <a:ext cx="3857652" cy="2714644"/>
            </a:xfrm>
            <a:prstGeom prst="round2Same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Same Side Corner Rectangle 11"/>
            <p:cNvSpPr/>
            <p:nvPr/>
          </p:nvSpPr>
          <p:spPr>
            <a:xfrm>
              <a:off x="4572000" y="214290"/>
              <a:ext cx="3786214" cy="2714644"/>
            </a:xfrm>
            <a:prstGeom prst="round2Same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10800000">
              <a:off x="642910" y="3000371"/>
              <a:ext cx="3857652" cy="2714644"/>
            </a:xfrm>
            <a:prstGeom prst="round2Same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0800000">
              <a:off x="4572000" y="3000371"/>
              <a:ext cx="3786214" cy="2714644"/>
            </a:xfrm>
            <a:prstGeom prst="round2Same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3108" y="3929066"/>
            <a:ext cx="49292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amarkan" pitchFamily="34" charset="0"/>
              </a:rPr>
              <a:t>Thank </a:t>
            </a:r>
            <a:r>
              <a:rPr lang="en-US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amarkan" pitchFamily="34" charset="0"/>
              </a:rPr>
              <a:t>You</a:t>
            </a:r>
            <a:endParaRPr lang="en-US" sz="13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Samark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14348" y="785794"/>
            <a:ext cx="800105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  <a:p>
            <a:pPr algn="just"/>
            <a:endParaRPr lang="en-US" sz="2000" dirty="0" smtClean="0">
              <a:latin typeface="Century Gothic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2000" dirty="0" smtClean="0">
                <a:latin typeface="Century Gothic" pitchFamily="34" charset="0"/>
              </a:rPr>
              <a:t> </a:t>
            </a:r>
            <a:r>
              <a:rPr lang="en-US" dirty="0" smtClean="0">
                <a:latin typeface="Century Gothic" pitchFamily="34" charset="0"/>
              </a:rPr>
              <a:t>The state has introduced the use of </a:t>
            </a:r>
            <a:r>
              <a:rPr lang="en-US" b="1" dirty="0" smtClean="0">
                <a:latin typeface="Century Gothic" pitchFamily="34" charset="0"/>
              </a:rPr>
              <a:t>Iron Skillets                     </a:t>
            </a:r>
            <a:r>
              <a:rPr lang="en-US" dirty="0" smtClean="0">
                <a:latin typeface="Century Gothic" pitchFamily="34" charset="0"/>
              </a:rPr>
              <a:t>to cook at least one meal under MDM </a:t>
            </a:r>
            <a:r>
              <a:rPr lang="en-US" dirty="0" err="1" smtClean="0">
                <a:latin typeface="Century Gothic" pitchFamily="34" charset="0"/>
              </a:rPr>
              <a:t>programme</a:t>
            </a:r>
            <a:r>
              <a:rPr lang="en-US" dirty="0" smtClean="0">
                <a:latin typeface="Century Gothic" pitchFamily="34" charset="0"/>
              </a:rPr>
              <a:t>. As on date, around 2613 primary and upper primary schools are using</a:t>
            </a:r>
            <a:r>
              <a:rPr lang="en-US" b="1" dirty="0" smtClean="0">
                <a:latin typeface="Century Gothic" pitchFamily="34" charset="0"/>
              </a:rPr>
              <a:t> Iron Skillets. </a:t>
            </a:r>
            <a:r>
              <a:rPr lang="en-US" dirty="0" smtClean="0">
                <a:latin typeface="Century Gothic" pitchFamily="34" charset="0"/>
              </a:rPr>
              <a:t>	</a:t>
            </a:r>
            <a:r>
              <a:rPr lang="en-US" sz="2000" dirty="0" smtClean="0">
                <a:latin typeface="Century Gothic" pitchFamily="34" charset="0"/>
              </a:rPr>
              <a:t>		                                                                  </a:t>
            </a:r>
            <a:r>
              <a:rPr lang="en-US" sz="2000" dirty="0" smtClean="0">
                <a:latin typeface="Century Gothic" pitchFamily="34" charset="0"/>
                <a:hlinkClick r:id="rId2" action="ppaction://hlinkfile"/>
              </a:rPr>
              <a:t>Click for pictures</a:t>
            </a:r>
            <a:endParaRPr lang="en-US" sz="2000" dirty="0" smtClean="0">
              <a:latin typeface="Century Gothic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endParaRPr lang="en-US" sz="1200" dirty="0" smtClean="0">
              <a:latin typeface="Century Gothic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endParaRPr lang="en-US" sz="100" dirty="0" smtClean="0">
              <a:latin typeface="Century Gothic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2000" dirty="0" smtClean="0">
                <a:latin typeface="Century Gothic" pitchFamily="34" charset="0"/>
              </a:rPr>
              <a:t> </a:t>
            </a:r>
            <a:r>
              <a:rPr lang="en-US" dirty="0" smtClean="0">
                <a:latin typeface="Century Gothic" pitchFamily="34" charset="0"/>
              </a:rPr>
              <a:t>The MDM scheme received a sum of </a:t>
            </a:r>
            <a:r>
              <a:rPr lang="en-US" b="1" dirty="0" smtClean="0">
                <a:latin typeface="Century Gothic" pitchFamily="34" charset="0"/>
              </a:rPr>
              <a:t>Rs. 30.00 Lac </a:t>
            </a:r>
            <a:r>
              <a:rPr lang="en-US" dirty="0" smtClean="0">
                <a:latin typeface="Century Gothic" pitchFamily="34" charset="0"/>
              </a:rPr>
              <a:t>by sale of empty gunny bags of food grains. The fund was utilized for purchasing Iron Skillets in </a:t>
            </a:r>
            <a:r>
              <a:rPr lang="en-US" b="1" dirty="0" smtClean="0">
                <a:latin typeface="Century Gothic" pitchFamily="34" charset="0"/>
              </a:rPr>
              <a:t>673</a:t>
            </a:r>
            <a:r>
              <a:rPr lang="en-US" dirty="0" smtClean="0">
                <a:latin typeface="Century Gothic" pitchFamily="34" charset="0"/>
              </a:rPr>
              <a:t> primary &amp; Upper Primary schools of state.</a:t>
            </a:r>
            <a:endParaRPr lang="en-US" sz="2000" dirty="0" smtClean="0"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3832215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Initiative was taken to establish </a:t>
            </a:r>
            <a:r>
              <a:rPr lang="en-US" b="1" dirty="0" smtClean="0">
                <a:latin typeface="Century Gothic" pitchFamily="34" charset="0"/>
              </a:rPr>
              <a:t>“Kitchen Garden” </a:t>
            </a:r>
            <a:r>
              <a:rPr lang="en-US" dirty="0" smtClean="0">
                <a:latin typeface="Century Gothic" pitchFamily="34" charset="0"/>
              </a:rPr>
              <a:t>in school premises where land is available. Now  </a:t>
            </a:r>
            <a:r>
              <a:rPr lang="en-US" b="1" dirty="0" smtClean="0">
                <a:latin typeface="Century Gothic" pitchFamily="34" charset="0"/>
              </a:rPr>
              <a:t>1023</a:t>
            </a:r>
            <a:r>
              <a:rPr lang="en-US" dirty="0" smtClean="0">
                <a:solidFill>
                  <a:srgbClr val="C00000"/>
                </a:solidFill>
                <a:latin typeface="Century Gothic" pitchFamily="34" charset="0"/>
              </a:rPr>
              <a:t>  </a:t>
            </a:r>
            <a:r>
              <a:rPr lang="en-US" dirty="0" smtClean="0">
                <a:latin typeface="Century Gothic" pitchFamily="34" charset="0"/>
              </a:rPr>
              <a:t>Kitchen Gardens have been  established</a:t>
            </a:r>
            <a:r>
              <a:rPr lang="en-US" sz="2000" dirty="0" smtClean="0">
                <a:latin typeface="Century Gothic" pitchFamily="34" charset="0"/>
              </a:rPr>
              <a:t>. </a:t>
            </a:r>
            <a:r>
              <a:rPr lang="en-US" dirty="0" smtClean="0">
                <a:latin typeface="Century Gothic" pitchFamily="34" charset="0"/>
              </a:rPr>
              <a:t>		                                                  </a:t>
            </a:r>
            <a:r>
              <a:rPr lang="en-US" dirty="0" smtClean="0">
                <a:latin typeface="Century Gothic" pitchFamily="34" charset="0"/>
                <a:hlinkClick r:id="rId3" action="ppaction://hlinkfile"/>
              </a:rPr>
              <a:t>Click for pictures</a:t>
            </a: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48" y="4809192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The concept of </a:t>
            </a:r>
            <a:r>
              <a:rPr lang="en-US" b="1" dirty="0" smtClean="0">
                <a:latin typeface="Century Gothic" pitchFamily="34" charset="0"/>
              </a:rPr>
              <a:t>“Vishesh Bhoj                        </a:t>
            </a:r>
            <a:r>
              <a:rPr lang="en-US" dirty="0" smtClean="0">
                <a:latin typeface="Century Gothic" pitchFamily="34" charset="0"/>
              </a:rPr>
              <a:t>has also been introduced in Mid Day Meal scheme, wherein anyone can organizes special lunch for the children on special occasions of birthday, marriage anniversary etc. A total of </a:t>
            </a:r>
            <a:r>
              <a:rPr lang="en-US" b="1" dirty="0" smtClean="0">
                <a:latin typeface="Century Gothic" pitchFamily="34" charset="0"/>
              </a:rPr>
              <a:t>863</a:t>
            </a:r>
            <a:r>
              <a:rPr lang="en-US" dirty="0" smtClean="0">
                <a:latin typeface="Century Gothic" pitchFamily="34" charset="0"/>
              </a:rPr>
              <a:t> schools organized Vishesh Bhoj in 2017-18. 			                                    </a:t>
            </a:r>
            <a:r>
              <a:rPr lang="en-US" dirty="0" smtClean="0">
                <a:latin typeface="Century Gothic" pitchFamily="34" charset="0"/>
                <a:hlinkClick r:id="rId4" action="ppaction://hlinkfile"/>
              </a:rPr>
              <a:t>Click for pictures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6" name="Picture 5" descr="Cap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0018" y="1381113"/>
            <a:ext cx="1352550" cy="333375"/>
          </a:xfrm>
          <a:prstGeom prst="rect">
            <a:avLst/>
          </a:prstGeom>
        </p:spPr>
      </p:pic>
      <p:pic>
        <p:nvPicPr>
          <p:cNvPr id="10" name="Picture 9" descr="v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813618"/>
            <a:ext cx="2000264" cy="3571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00826" y="4774180"/>
            <a:ext cx="438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entury Gothic" pitchFamily="34" charset="0"/>
              </a:rPr>
              <a:t>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9558" y="438128"/>
            <a:ext cx="821537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Practices</a:t>
            </a:r>
            <a:endParaRPr lang="en-IN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3071810"/>
            <a:ext cx="81439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000" dirty="0" smtClean="0">
                <a:latin typeface="Century Gothic" pitchFamily="34" charset="0"/>
              </a:rPr>
              <a:t> For daily monitoring of Mid Day Meal, the </a:t>
            </a:r>
            <a:r>
              <a:rPr lang="en-US" sz="2000" b="1" dirty="0" smtClean="0">
                <a:latin typeface="Century Gothic" pitchFamily="34" charset="0"/>
              </a:rPr>
              <a:t>SMS Based Automated Monitoring System </a:t>
            </a:r>
            <a:r>
              <a:rPr lang="en-US" sz="2000" dirty="0" smtClean="0">
                <a:latin typeface="Century Gothic" pitchFamily="34" charset="0"/>
              </a:rPr>
              <a:t>is implemented in state in which all schools teachers provide per day information like enrolment and meals served for daily basis by simply doing SMS to toll free number 15544.</a:t>
            </a:r>
          </a:p>
          <a:p>
            <a:pPr algn="just">
              <a:defRPr/>
            </a:pPr>
            <a:endParaRPr lang="en-US" sz="2000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n-US" sz="2000" dirty="0" smtClean="0">
                <a:latin typeface="Century Gothic" pitchFamily="34" charset="0"/>
              </a:rPr>
              <a:t> The </a:t>
            </a:r>
            <a:r>
              <a:rPr lang="en-US" sz="2000" b="1" dirty="0" smtClean="0">
                <a:latin typeface="Century Gothic" pitchFamily="34" charset="0"/>
              </a:rPr>
              <a:t>USAATA </a:t>
            </a:r>
            <a:r>
              <a:rPr lang="en-US" sz="2000" dirty="0" smtClean="0">
                <a:latin typeface="Century Gothic" pitchFamily="34" charset="0"/>
              </a:rPr>
              <a:t>(Uttarakhand Social Audit, Accountability and Transparency Agency) carried out </a:t>
            </a:r>
            <a:r>
              <a:rPr lang="en-US" sz="2000" b="1" dirty="0" smtClean="0">
                <a:latin typeface="Century Gothic" pitchFamily="34" charset="0"/>
              </a:rPr>
              <a:t>“Social Audit”</a:t>
            </a:r>
            <a:r>
              <a:rPr lang="en-US" sz="2000" dirty="0" smtClean="0">
                <a:latin typeface="Century Gothic" pitchFamily="34" charset="0"/>
              </a:rPr>
              <a:t> of MDM Scheme in </a:t>
            </a:r>
            <a:r>
              <a:rPr lang="en-US" sz="2000" b="1" dirty="0" smtClean="0">
                <a:latin typeface="Century Gothic" pitchFamily="34" charset="0"/>
              </a:rPr>
              <a:t>27</a:t>
            </a:r>
            <a:r>
              <a:rPr lang="en-US" sz="2000" dirty="0" smtClean="0">
                <a:latin typeface="Century Gothic" pitchFamily="34" charset="0"/>
              </a:rPr>
              <a:t> Schools of </a:t>
            </a:r>
            <a:r>
              <a:rPr lang="en-US" sz="2000" dirty="0" err="1" smtClean="0">
                <a:latin typeface="Century Gothic" pitchFamily="34" charset="0"/>
              </a:rPr>
              <a:t>Khatima</a:t>
            </a:r>
            <a:r>
              <a:rPr lang="en-US" sz="2000" dirty="0" smtClean="0">
                <a:latin typeface="Century Gothic" pitchFamily="34" charset="0"/>
              </a:rPr>
              <a:t> block, </a:t>
            </a:r>
            <a:r>
              <a:rPr lang="en-US" sz="2000" dirty="0" err="1" smtClean="0">
                <a:latin typeface="Century Gothic" pitchFamily="34" charset="0"/>
              </a:rPr>
              <a:t>U.S.Nagar</a:t>
            </a:r>
            <a:r>
              <a:rPr lang="en-US" sz="2000" dirty="0" smtClean="0">
                <a:latin typeface="Century Gothic" pitchFamily="34" charset="0"/>
              </a:rPr>
              <a:t> and </a:t>
            </a:r>
            <a:r>
              <a:rPr lang="en-US" sz="2000" b="1" dirty="0" smtClean="0">
                <a:latin typeface="Century Gothic" pitchFamily="34" charset="0"/>
              </a:rPr>
              <a:t>24</a:t>
            </a:r>
            <a:r>
              <a:rPr lang="en-US" sz="2000" dirty="0" smtClean="0">
                <a:latin typeface="Century Gothic" pitchFamily="34" charset="0"/>
              </a:rPr>
              <a:t> schools of </a:t>
            </a:r>
            <a:r>
              <a:rPr lang="en-US" sz="2000" dirty="0" err="1" smtClean="0">
                <a:latin typeface="Century Gothic" pitchFamily="34" charset="0"/>
              </a:rPr>
              <a:t>Bhilangana</a:t>
            </a:r>
            <a:r>
              <a:rPr lang="en-US" sz="2000" dirty="0" smtClean="0">
                <a:latin typeface="Century Gothic" pitchFamily="34" charset="0"/>
              </a:rPr>
              <a:t> block, </a:t>
            </a:r>
            <a:r>
              <a:rPr lang="en-US" sz="2000" dirty="0" err="1" smtClean="0">
                <a:latin typeface="Century Gothic" pitchFamily="34" charset="0"/>
              </a:rPr>
              <a:t>Tehri</a:t>
            </a:r>
            <a:r>
              <a:rPr lang="en-US" sz="2000" dirty="0" smtClean="0">
                <a:latin typeface="Century Gothic" pitchFamily="34" charset="0"/>
              </a:rPr>
              <a:t> in FY 2017-18.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472" y="1357298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dirty="0" smtClean="0"/>
              <a:t> </a:t>
            </a:r>
            <a:r>
              <a:rPr lang="en-US" sz="2000" dirty="0" smtClean="0">
                <a:latin typeface="Century Gothic" pitchFamily="34" charset="0"/>
              </a:rPr>
              <a:t>The MDM cell undertook a “Food Quality Testing” exercise on 26th March 2018 With the help of “Punjab Biotechnology Incubator, </a:t>
            </a:r>
            <a:r>
              <a:rPr lang="en-US" sz="2000" dirty="0" err="1" smtClean="0">
                <a:latin typeface="Century Gothic" pitchFamily="34" charset="0"/>
              </a:rPr>
              <a:t>Mohali</a:t>
            </a:r>
            <a:r>
              <a:rPr lang="en-US" sz="2000" dirty="0" smtClean="0">
                <a:latin typeface="Century Gothic" pitchFamily="34" charset="0"/>
              </a:rPr>
              <a:t> (Punjab)”. The food samples were taken from </a:t>
            </a:r>
            <a:r>
              <a:rPr lang="en-US" sz="2000" b="1" dirty="0" smtClean="0">
                <a:latin typeface="Century Gothic" pitchFamily="34" charset="0"/>
              </a:rPr>
              <a:t>10 schools (30 Samples)</a:t>
            </a:r>
            <a:r>
              <a:rPr lang="en-US" sz="2000" dirty="0" smtClean="0">
                <a:latin typeface="Century Gothic" pitchFamily="34" charset="0"/>
              </a:rPr>
              <a:t> in Dehradun, </a:t>
            </a:r>
            <a:r>
              <a:rPr lang="en-US" sz="2000" dirty="0" err="1" smtClean="0">
                <a:latin typeface="Century Gothic" pitchFamily="34" charset="0"/>
              </a:rPr>
              <a:t>Tehri</a:t>
            </a:r>
            <a:r>
              <a:rPr lang="en-US" sz="2000" dirty="0" smtClean="0">
                <a:latin typeface="Century Gothic" pitchFamily="34" charset="0"/>
              </a:rPr>
              <a:t>, </a:t>
            </a:r>
            <a:r>
              <a:rPr lang="en-US" sz="2000" dirty="0" err="1" smtClean="0">
                <a:latin typeface="Century Gothic" pitchFamily="34" charset="0"/>
              </a:rPr>
              <a:t>Pauri</a:t>
            </a:r>
            <a:r>
              <a:rPr lang="en-US" sz="2000" dirty="0" smtClean="0">
                <a:latin typeface="Century Gothic" pitchFamily="34" charset="0"/>
              </a:rPr>
              <a:t> &amp; Haridwar districts. 				</a:t>
            </a: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558" y="438128"/>
            <a:ext cx="821537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Practices</a:t>
            </a:r>
            <a:endParaRPr lang="en-IN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14348" y="1000108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In addition to daily menu of MDM, additional food Items </a:t>
            </a:r>
            <a:r>
              <a:rPr lang="en-US" b="1" dirty="0" smtClean="0">
                <a:latin typeface="Century Gothic" pitchFamily="34" charset="0"/>
              </a:rPr>
              <a:t>“</a:t>
            </a:r>
            <a:r>
              <a:rPr lang="en-US" b="1" dirty="0" err="1" smtClean="0">
                <a:latin typeface="Century Gothic" pitchFamily="34" charset="0"/>
              </a:rPr>
              <a:t>Atirikt</a:t>
            </a:r>
            <a:r>
              <a:rPr lang="en-US" b="1" dirty="0" smtClean="0">
                <a:latin typeface="Century Gothic" pitchFamily="34" charset="0"/>
              </a:rPr>
              <a:t> </a:t>
            </a:r>
            <a:r>
              <a:rPr lang="en-US" b="1" dirty="0" err="1" smtClean="0">
                <a:latin typeface="Century Gothic" pitchFamily="34" charset="0"/>
              </a:rPr>
              <a:t>Poshan</a:t>
            </a:r>
            <a:r>
              <a:rPr lang="en-US" b="1" dirty="0" smtClean="0">
                <a:latin typeface="Century Gothic" pitchFamily="34" charset="0"/>
              </a:rPr>
              <a:t>                                       ”</a:t>
            </a:r>
            <a:r>
              <a:rPr lang="en-US" dirty="0" smtClean="0">
                <a:latin typeface="Century Gothic" pitchFamily="34" charset="0"/>
              </a:rPr>
              <a:t> for nutritional support is also provided  in schools once a week </a:t>
            </a:r>
            <a:r>
              <a:rPr lang="en-US" b="1" dirty="0" smtClean="0">
                <a:latin typeface="Century Gothic" pitchFamily="34" charset="0"/>
              </a:rPr>
              <a:t>(Rs 5 per child per week)</a:t>
            </a:r>
            <a:r>
              <a:rPr lang="en-US" dirty="0" smtClean="0">
                <a:latin typeface="Century Gothic" pitchFamily="34" charset="0"/>
              </a:rPr>
              <a:t> that include  Eggs, fruits &amp; other nutritional items </a:t>
            </a:r>
            <a:r>
              <a:rPr lang="en-US" dirty="0" err="1" smtClean="0">
                <a:latin typeface="Century Gothic" pitchFamily="34" charset="0"/>
              </a:rPr>
              <a:t>i.e.Gud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en-US" dirty="0" err="1" smtClean="0">
                <a:latin typeface="Century Gothic" pitchFamily="34" charset="0"/>
              </a:rPr>
              <a:t>Papdi</a:t>
            </a:r>
            <a:r>
              <a:rPr lang="en-US" dirty="0" smtClean="0">
                <a:latin typeface="Century Gothic" pitchFamily="34" charset="0"/>
              </a:rPr>
              <a:t>, </a:t>
            </a:r>
            <a:r>
              <a:rPr lang="en-US" dirty="0" err="1" smtClean="0">
                <a:latin typeface="Century Gothic" pitchFamily="34" charset="0"/>
              </a:rPr>
              <a:t>Ramdana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en-US" dirty="0" err="1" smtClean="0">
                <a:latin typeface="Century Gothic" pitchFamily="34" charset="0"/>
              </a:rPr>
              <a:t>laddu</a:t>
            </a:r>
            <a:r>
              <a:rPr lang="en-US" dirty="0" smtClean="0">
                <a:latin typeface="Century Gothic" pitchFamily="34" charset="0"/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2316202"/>
            <a:ext cx="80010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Incentive of </a:t>
            </a:r>
            <a:r>
              <a:rPr lang="en-US" b="1" dirty="0" smtClean="0">
                <a:latin typeface="Century Gothic" pitchFamily="34" charset="0"/>
              </a:rPr>
              <a:t>Rs. 1000 </a:t>
            </a:r>
            <a:r>
              <a:rPr lang="en-US" dirty="0" smtClean="0">
                <a:latin typeface="Century Gothic" pitchFamily="34" charset="0"/>
              </a:rPr>
              <a:t>per annum is given to all cook cum helpers. In addition to this </a:t>
            </a:r>
            <a:r>
              <a:rPr lang="en-US" b="1" dirty="0" smtClean="0">
                <a:latin typeface="Century Gothic" pitchFamily="34" charset="0"/>
              </a:rPr>
              <a:t>Rs. 1000 </a:t>
            </a:r>
            <a:r>
              <a:rPr lang="en-US" dirty="0" smtClean="0">
                <a:latin typeface="Century Gothic" pitchFamily="34" charset="0"/>
              </a:rPr>
              <a:t>will also be given to all cook cum helpers for Uniform.</a:t>
            </a:r>
          </a:p>
          <a:p>
            <a:pPr algn="just">
              <a:buFont typeface="Wingdings" pitchFamily="2" charset="2"/>
              <a:buChar char="q"/>
            </a:pPr>
            <a:endParaRPr lang="en-US" sz="1200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State govt. increased </a:t>
            </a:r>
            <a:r>
              <a:rPr lang="en-US" b="1" dirty="0" smtClean="0">
                <a:latin typeface="Century Gothic" pitchFamily="34" charset="0"/>
              </a:rPr>
              <a:t>Rs. 500 </a:t>
            </a:r>
            <a:r>
              <a:rPr lang="en-US" dirty="0" smtClean="0">
                <a:latin typeface="Century Gothic" pitchFamily="34" charset="0"/>
              </a:rPr>
              <a:t>on monthly honorarium of cooks. Now total honorarium is </a:t>
            </a:r>
            <a:r>
              <a:rPr lang="en-US" b="1" dirty="0" smtClean="0">
                <a:latin typeface="Century Gothic" pitchFamily="34" charset="0"/>
              </a:rPr>
              <a:t>Rs. 2000 </a:t>
            </a:r>
            <a:r>
              <a:rPr lang="en-US" dirty="0" smtClean="0">
                <a:latin typeface="Century Gothic" pitchFamily="34" charset="0"/>
              </a:rPr>
              <a:t>monthly in which central share is </a:t>
            </a:r>
            <a:r>
              <a:rPr lang="en-US" b="1" dirty="0" smtClean="0">
                <a:latin typeface="Century Gothic" pitchFamily="34" charset="0"/>
              </a:rPr>
              <a:t>Rs. 900 </a:t>
            </a:r>
            <a:r>
              <a:rPr lang="en-US" dirty="0" smtClean="0">
                <a:latin typeface="Century Gothic" pitchFamily="34" charset="0"/>
              </a:rPr>
              <a:t>and State share is </a:t>
            </a:r>
            <a:r>
              <a:rPr lang="en-US" b="1" dirty="0" smtClean="0">
                <a:latin typeface="Century Gothic" pitchFamily="34" charset="0"/>
              </a:rPr>
              <a:t>Rs. 1100</a:t>
            </a:r>
            <a:r>
              <a:rPr lang="en-US" dirty="0" smtClean="0">
                <a:solidFill>
                  <a:srgbClr val="C00000"/>
                </a:solidFill>
                <a:latin typeface="Century Gothic" pitchFamily="34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endParaRPr lang="en-US" sz="1400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State govt. also taken initiative to provide </a:t>
            </a:r>
            <a:r>
              <a:rPr lang="en-US" b="1" dirty="0" smtClean="0">
                <a:latin typeface="Century Gothic" pitchFamily="34" charset="0"/>
              </a:rPr>
              <a:t>11th month </a:t>
            </a:r>
            <a:r>
              <a:rPr lang="en-US" dirty="0" smtClean="0">
                <a:latin typeface="Century Gothic" pitchFamily="34" charset="0"/>
              </a:rPr>
              <a:t>honorarium i.e. </a:t>
            </a:r>
            <a:r>
              <a:rPr lang="en-US" b="1" dirty="0" smtClean="0">
                <a:latin typeface="Century Gothic" pitchFamily="34" charset="0"/>
              </a:rPr>
              <a:t>Rs 2000 </a:t>
            </a:r>
            <a:r>
              <a:rPr lang="en-US" dirty="0" smtClean="0">
                <a:latin typeface="Century Gothic" pitchFamily="34" charset="0"/>
              </a:rPr>
              <a:t>to cooks as state share, previously it was only for</a:t>
            </a:r>
            <a:r>
              <a:rPr lang="en-US" b="1" dirty="0" smtClean="0">
                <a:latin typeface="Century Gothic" pitchFamily="34" charset="0"/>
              </a:rPr>
              <a:t>10 months</a:t>
            </a:r>
            <a:r>
              <a:rPr lang="en-US" dirty="0" smtClean="0">
                <a:latin typeface="Century Gothic" pitchFamily="34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endParaRPr lang="en-US" sz="1400" dirty="0" smtClean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Century Gothic" pitchFamily="34" charset="0"/>
              </a:rPr>
              <a:t> Daily Maintenance of Food Test Register &amp; Tasting of food by SMC/Teachers before serving to children is made mandatory for all schools. </a:t>
            </a:r>
          </a:p>
          <a:p>
            <a:pPr algn="just">
              <a:buFont typeface="Wingdings" pitchFamily="2" charset="2"/>
              <a:buChar char="q"/>
            </a:pPr>
            <a:endParaRPr lang="en-US" sz="1400" dirty="0" smtClean="0">
              <a:latin typeface="Century Gothic" pitchFamily="34" charset="0"/>
            </a:endParaRPr>
          </a:p>
        </p:txBody>
      </p:sp>
      <p:pic>
        <p:nvPicPr>
          <p:cNvPr id="5" name="Picture 4" descr="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285860"/>
            <a:ext cx="2476500" cy="357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558" y="438128"/>
            <a:ext cx="821537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Practices</a:t>
            </a:r>
            <a:endParaRPr lang="en-IN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8" y="785794"/>
          <a:ext cx="8522196" cy="270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081"/>
                <a:gridCol w="1407687"/>
                <a:gridCol w="1285884"/>
                <a:gridCol w="1428760"/>
                <a:gridCol w="1500198"/>
                <a:gridCol w="1735586"/>
              </a:tblGrid>
              <a:tr h="4684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Primary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Primary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Schools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(Primary &amp; Upper Primary)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134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PAB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Approval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MDM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Served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Institutions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PAB 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Approval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MDM Served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Institutions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PAB  Approval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MDM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Served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Institutions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2600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 Mar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(2017-18)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60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12438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12356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5292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5308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17730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17664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 Narrow" pitchFamily="34" charset="0"/>
                          <a:cs typeface="Shonar Bangla" pitchFamily="34" charset="0"/>
                        </a:rPr>
                        <a:t>Institutions Covered Under MDM </a:t>
                      </a:r>
                      <a:endParaRPr lang="en-US" sz="2400" dirty="0" smtClean="0">
                        <a:latin typeface="Arial Narrow" pitchFamily="34" charset="0"/>
                        <a:cs typeface="Shonar Bangla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57158" y="4357694"/>
          <a:ext cx="8501121" cy="219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1357322"/>
                <a:gridCol w="1643074"/>
                <a:gridCol w="1357322"/>
                <a:gridCol w="1428760"/>
                <a:gridCol w="1571635"/>
              </a:tblGrid>
              <a:tr h="428628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Primary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Upper Primary 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83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PAB Approval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Enrollment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Beneficiaries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PAB Approval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Enrollment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Beneficiaries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4363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 Mar 2018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(2017-18)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4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387654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441082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356138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269669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312801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248816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7158" y="375761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 Narrow" pitchFamily="34" charset="0"/>
                          <a:cs typeface="Shonar Bangla" pitchFamily="34" charset="0"/>
                        </a:rPr>
                        <a:t>Enrollment &amp; Beneficiaries under MDM </a:t>
                      </a:r>
                      <a:endParaRPr lang="en-US" sz="2400" dirty="0" smtClean="0">
                        <a:latin typeface="Arial Narrow" pitchFamily="34" charset="0"/>
                        <a:cs typeface="Shonar Bangla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8" y="785794"/>
          <a:ext cx="8501121" cy="300845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371147"/>
                <a:gridCol w="2330953"/>
                <a:gridCol w="2468068"/>
                <a:gridCol w="2330953"/>
              </a:tblGrid>
              <a:tr h="9427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Gross Allocation by GOI 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(Annually)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Lifting by DSOs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from FCI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Released by DSOs to Schools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4496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2017-18 (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 2017-Mar 2018)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0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8300.36</a:t>
                      </a:r>
                      <a:endParaRPr lang="en-US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8299.04</a:t>
                      </a:r>
                      <a:endParaRPr lang="en-US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8313.39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0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UPS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8618.47</a:t>
                      </a:r>
                      <a:endParaRPr lang="en-US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8614.20</a:t>
                      </a:r>
                      <a:endParaRPr lang="en-US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8781.35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0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16918.83</a:t>
                      </a:r>
                      <a:endParaRPr lang="en-US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16913.24</a:t>
                      </a:r>
                      <a:endParaRPr lang="en-US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17094.74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Food grains Utilizations (In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MTs)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87652" y="4071943"/>
            <a:ext cx="8470628" cy="2500330"/>
            <a:chOff x="420222" y="3841862"/>
            <a:chExt cx="8394926" cy="2361424"/>
          </a:xfrm>
        </p:grpSpPr>
        <p:pic>
          <p:nvPicPr>
            <p:cNvPr id="6" name="Picture 5" descr="DSC0026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222" y="3841862"/>
              <a:ext cx="2674738" cy="2361424"/>
            </a:xfrm>
            <a:prstGeom prst="rect">
              <a:avLst/>
            </a:prstGeom>
          </p:spPr>
        </p:pic>
        <p:pic>
          <p:nvPicPr>
            <p:cNvPr id="8" name="Picture 7" descr="DSC0214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60" y="3909330"/>
              <a:ext cx="2814388" cy="2293955"/>
            </a:xfrm>
            <a:prstGeom prst="rect">
              <a:avLst/>
            </a:prstGeom>
          </p:spPr>
        </p:pic>
        <p:pic>
          <p:nvPicPr>
            <p:cNvPr id="9" name="Picture 8" descr="IMG-20160316-WA002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9006" y="3841862"/>
              <a:ext cx="2786082" cy="23614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357156" y="785795"/>
          <a:ext cx="8501123" cy="3401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01"/>
                <a:gridCol w="1746614"/>
                <a:gridCol w="1738865"/>
                <a:gridCol w="2028678"/>
                <a:gridCol w="1738865"/>
              </a:tblGrid>
              <a:tr h="714379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Bills Submitted by FCI 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Payment made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to FCI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8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Quantity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(In MTs)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Amount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(in Lac)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Quantity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(In MTs)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Amount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(in Lac)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539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 2017- Mar 2018  (2017-18)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8299.04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254.51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9003.46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277.01</a:t>
                      </a:r>
                      <a:endParaRPr lang="en-IN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UPS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8614.20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264.14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9361.24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287.99</a:t>
                      </a:r>
                      <a:endParaRPr lang="en-IN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16913.24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518.65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18364.70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565.01*</a:t>
                      </a:r>
                      <a:endParaRPr lang="en-IN" sz="2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FCI Payment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878" y="5643578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The cost of food grains bills of  </a:t>
            </a:r>
            <a:r>
              <a:rPr lang="en-US" sz="1400" dirty="0" err="1" smtClean="0"/>
              <a:t>feb</a:t>
            </a:r>
            <a:r>
              <a:rPr lang="en-US" sz="1400" dirty="0" smtClean="0"/>
              <a:t> &amp; march 2017(Rs. 46.30 </a:t>
            </a:r>
            <a:r>
              <a:rPr lang="en-US" sz="1400" dirty="0" err="1" smtClean="0"/>
              <a:t>Lakh</a:t>
            </a:r>
            <a:r>
              <a:rPr lang="en-US" sz="1400" dirty="0" smtClean="0"/>
              <a:t>), have also been paid during financial year 2017-18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8" y="826694"/>
          <a:ext cx="8517950" cy="2108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70"/>
                <a:gridCol w="1320862"/>
                <a:gridCol w="2193828"/>
                <a:gridCol w="2159966"/>
                <a:gridCol w="1357324"/>
              </a:tblGrid>
              <a:tr h="103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spc="1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Total</a:t>
                      </a:r>
                      <a:r>
                        <a:rPr lang="en-US" sz="1800" b="1" kern="1200" spc="1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Schools Covered</a:t>
                      </a:r>
                      <a:endParaRPr lang="en-US" sz="1800" b="1" kern="1200" spc="1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spc="1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Total Children examined</a:t>
                      </a:r>
                      <a:endParaRPr lang="en-US" sz="1800" b="1" kern="1200" spc="1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Children identified with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different Diseases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Children referred to nearest PHC/Hospital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Spectacles distributed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586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 2017-Mar 2018 (2017-18) 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187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19016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896534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155216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21317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4662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57158" y="285728"/>
          <a:ext cx="8501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Health Check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Up Status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57158" y="3214686"/>
          <a:ext cx="4786346" cy="3265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/>
                <a:gridCol w="2357454"/>
              </a:tblGrid>
              <a:tr h="391192">
                <a:tc gridSpan="2"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Diseases Identified in total examined children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8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94626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Diseases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 2017 –Mar 2018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85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Refractive Errors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1.25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85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Skin Infections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1.94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85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Dental Diseases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5.59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85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Ear Problems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0.77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7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Physical &amp; Mental illness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7849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Severe Anaemia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8593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Other Diseases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7.29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uttarkashi heal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214686"/>
            <a:ext cx="3643338" cy="2928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9322" y="6215082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Report </a:t>
            </a:r>
            <a:r>
              <a:rPr lang="en-US" b="1" dirty="0" smtClean="0">
                <a:hlinkClick r:id="rId4" action="ppaction://hlinkfile"/>
              </a:rPr>
              <a:t>1</a:t>
            </a:r>
            <a:r>
              <a:rPr lang="en-US" b="1" dirty="0" smtClean="0"/>
              <a:t>  </a:t>
            </a:r>
            <a:r>
              <a:rPr lang="en-US" b="1" dirty="0" smtClean="0">
                <a:hlinkClick r:id="rId5" action="ppaction://hlinkfile"/>
              </a:rPr>
              <a:t>2</a:t>
            </a:r>
            <a:r>
              <a:rPr lang="en-US" b="1" dirty="0" smtClean="0"/>
              <a:t>  </a:t>
            </a:r>
            <a:r>
              <a:rPr lang="en-US" b="1" dirty="0" smtClean="0">
                <a:hlinkClick r:id="rId6" action="ppaction://hlinkfile"/>
              </a:rPr>
              <a:t>3</a:t>
            </a:r>
            <a:r>
              <a:rPr lang="en-US" b="1" dirty="0" smtClean="0"/>
              <a:t>  </a:t>
            </a:r>
            <a:r>
              <a:rPr lang="en-US" b="1" dirty="0" smtClean="0">
                <a:hlinkClick r:id="rId7" action="ppaction://hlinkfile"/>
              </a:rPr>
              <a:t>4</a:t>
            </a:r>
            <a:r>
              <a:rPr lang="en-US" b="1" dirty="0" smtClean="0"/>
              <a:t>  </a:t>
            </a:r>
            <a:r>
              <a:rPr lang="en-US" b="1" dirty="0" smtClean="0">
                <a:hlinkClick r:id="rId8" action="ppaction://hlinkfile"/>
              </a:rPr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13900</TotalTime>
  <Words>1082</Words>
  <Application>Microsoft Office PowerPoint</Application>
  <PresentationFormat>On-screen Show (4:3)</PresentationFormat>
  <Paragraphs>245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1_Office Theme</vt:lpstr>
      <vt:lpstr>5_Office Theme</vt:lpstr>
      <vt:lpstr>Office Theme</vt:lpstr>
      <vt:lpstr>Theme4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 Day Meal Scheme 2008-09</dc:title>
  <dc:creator>hp</dc:creator>
  <cp:lastModifiedBy>s.k sinha</cp:lastModifiedBy>
  <cp:revision>2446</cp:revision>
  <dcterms:created xsi:type="dcterms:W3CDTF">2009-02-15T12:40:53Z</dcterms:created>
  <dcterms:modified xsi:type="dcterms:W3CDTF">2018-06-13T09:50:31Z</dcterms:modified>
</cp:coreProperties>
</file>